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Lst>
  <p:sldSz cx="6858000" cy="9144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537B"/>
    <a:srgbClr val="346C9E"/>
    <a:srgbClr val="BF0000"/>
    <a:srgbClr val="FFFFFF"/>
    <a:srgbClr val="53682A"/>
    <a:srgbClr val="CC0000"/>
    <a:srgbClr val="FFFFB3"/>
    <a:srgbClr val="D8DF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06" d="100"/>
          <a:sy n="106" d="100"/>
        </p:scale>
        <p:origin x="4096" y="184"/>
      </p:cViewPr>
      <p:guideLst>
        <p:guide orient="horz" pos="2880"/>
        <p:guide pos="2160"/>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E1DF601-2248-4D43-9E25-BEBB04B5F6DE}" type="datetimeFigureOut">
              <a:rPr lang="en-US"/>
              <a:pPr>
                <a:defRPr/>
              </a:pPr>
              <a:t>8/15/21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890651-071B-4F9A-8770-56736B2D73B3}" type="slidenum">
              <a:rPr lang="en-US"/>
              <a:pPr>
                <a:defRPr/>
              </a:pPr>
              <a:t>‹#›</a:t>
            </a:fld>
            <a:endParaRPr lang="en-US" dirty="0"/>
          </a:p>
        </p:txBody>
      </p:sp>
    </p:spTree>
    <p:extLst>
      <p:ext uri="{BB962C8B-B14F-4D97-AF65-F5344CB8AC3E}">
        <p14:creationId xmlns:p14="http://schemas.microsoft.com/office/powerpoint/2010/main" val="3981807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D6B4B1-BC77-4076-85BF-924E5D53135B}" type="datetimeFigureOut">
              <a:rPr lang="en-US"/>
              <a:pPr>
                <a:defRPr/>
              </a:pPr>
              <a:t>8/15/21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C64855-85EB-4E48-BB7D-BCC997861E5B}" type="slidenum">
              <a:rPr lang="en-US"/>
              <a:pPr>
                <a:defRPr/>
              </a:pPr>
              <a:t>‹#›</a:t>
            </a:fld>
            <a:endParaRPr lang="en-US" dirty="0"/>
          </a:p>
        </p:txBody>
      </p:sp>
    </p:spTree>
    <p:extLst>
      <p:ext uri="{BB962C8B-B14F-4D97-AF65-F5344CB8AC3E}">
        <p14:creationId xmlns:p14="http://schemas.microsoft.com/office/powerpoint/2010/main" val="253633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80BF216-1E45-4C7B-94E7-420B1A517613}" type="datetimeFigureOut">
              <a:rPr lang="en-US"/>
              <a:pPr>
                <a:defRPr/>
              </a:pPr>
              <a:t>8/15/21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001489-B5EC-480A-9033-4E0A256D5EC9}" type="slidenum">
              <a:rPr lang="en-US"/>
              <a:pPr>
                <a:defRPr/>
              </a:pPr>
              <a:t>‹#›</a:t>
            </a:fld>
            <a:endParaRPr lang="en-US" dirty="0"/>
          </a:p>
        </p:txBody>
      </p:sp>
    </p:spTree>
    <p:extLst>
      <p:ext uri="{BB962C8B-B14F-4D97-AF65-F5344CB8AC3E}">
        <p14:creationId xmlns:p14="http://schemas.microsoft.com/office/powerpoint/2010/main" val="351163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2107C2E-FDE6-4846-97ED-F495054DE168}" type="datetimeFigureOut">
              <a:rPr lang="en-US"/>
              <a:pPr>
                <a:defRPr/>
              </a:pPr>
              <a:t>8/15/21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867CD7-CB8C-4452-A76B-7A590674C9C2}" type="slidenum">
              <a:rPr lang="en-US"/>
              <a:pPr>
                <a:defRPr/>
              </a:pPr>
              <a:t>‹#›</a:t>
            </a:fld>
            <a:endParaRPr lang="en-US" dirty="0"/>
          </a:p>
        </p:txBody>
      </p:sp>
    </p:spTree>
    <p:extLst>
      <p:ext uri="{BB962C8B-B14F-4D97-AF65-F5344CB8AC3E}">
        <p14:creationId xmlns:p14="http://schemas.microsoft.com/office/powerpoint/2010/main" val="181074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9ED0F1A-A393-4605-83B0-AABF627B1AC0}" type="datetimeFigureOut">
              <a:rPr lang="en-US"/>
              <a:pPr>
                <a:defRPr/>
              </a:pPr>
              <a:t>8/15/21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1112D1-1894-44FD-8244-4ADCE70BB019}" type="slidenum">
              <a:rPr lang="en-US"/>
              <a:pPr>
                <a:defRPr/>
              </a:pPr>
              <a:t>‹#›</a:t>
            </a:fld>
            <a:endParaRPr lang="en-US" dirty="0"/>
          </a:p>
        </p:txBody>
      </p:sp>
    </p:spTree>
    <p:extLst>
      <p:ext uri="{BB962C8B-B14F-4D97-AF65-F5344CB8AC3E}">
        <p14:creationId xmlns:p14="http://schemas.microsoft.com/office/powerpoint/2010/main" val="2210390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5C65146-A2F7-402D-AB85-0422BF333620}" type="datetimeFigureOut">
              <a:rPr lang="en-US"/>
              <a:pPr>
                <a:defRPr/>
              </a:pPr>
              <a:t>8/15/21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B18BFD-6B61-4D17-9CC5-6BD89094DF00}" type="slidenum">
              <a:rPr lang="en-US"/>
              <a:pPr>
                <a:defRPr/>
              </a:pPr>
              <a:t>‹#›</a:t>
            </a:fld>
            <a:endParaRPr lang="en-US" dirty="0"/>
          </a:p>
        </p:txBody>
      </p:sp>
    </p:spTree>
    <p:extLst>
      <p:ext uri="{BB962C8B-B14F-4D97-AF65-F5344CB8AC3E}">
        <p14:creationId xmlns:p14="http://schemas.microsoft.com/office/powerpoint/2010/main" val="409001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F119965-AE60-4AC0-BDFB-A60806AC0B20}" type="datetimeFigureOut">
              <a:rPr lang="en-US"/>
              <a:pPr>
                <a:defRPr/>
              </a:pPr>
              <a:t>8/15/21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458A6E4-BE20-4AA3-B105-EE4E3E60CF91}" type="slidenum">
              <a:rPr lang="en-US"/>
              <a:pPr>
                <a:defRPr/>
              </a:pPr>
              <a:t>‹#›</a:t>
            </a:fld>
            <a:endParaRPr lang="en-US" dirty="0"/>
          </a:p>
        </p:txBody>
      </p:sp>
    </p:spTree>
    <p:extLst>
      <p:ext uri="{BB962C8B-B14F-4D97-AF65-F5344CB8AC3E}">
        <p14:creationId xmlns:p14="http://schemas.microsoft.com/office/powerpoint/2010/main" val="1729509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86C45B8-E83D-4CD3-B483-D413CC837032}" type="datetimeFigureOut">
              <a:rPr lang="en-US"/>
              <a:pPr>
                <a:defRPr/>
              </a:pPr>
              <a:t>8/15/21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059E6D3-D28D-4C0D-B01D-3FA222963CB4}" type="slidenum">
              <a:rPr lang="en-US"/>
              <a:pPr>
                <a:defRPr/>
              </a:pPr>
              <a:t>‹#›</a:t>
            </a:fld>
            <a:endParaRPr lang="en-US" dirty="0"/>
          </a:p>
        </p:txBody>
      </p:sp>
    </p:spTree>
    <p:extLst>
      <p:ext uri="{BB962C8B-B14F-4D97-AF65-F5344CB8AC3E}">
        <p14:creationId xmlns:p14="http://schemas.microsoft.com/office/powerpoint/2010/main" val="30868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50AC4C-0789-48B4-A39F-42584EE436A0}" type="datetimeFigureOut">
              <a:rPr lang="en-US"/>
              <a:pPr>
                <a:defRPr/>
              </a:pPr>
              <a:t>8/15/21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19FBF7C-6C35-43B6-A5F3-2EAFA5AB0B33}" type="slidenum">
              <a:rPr lang="en-US"/>
              <a:pPr>
                <a:defRPr/>
              </a:pPr>
              <a:t>‹#›</a:t>
            </a:fld>
            <a:endParaRPr lang="en-US" dirty="0"/>
          </a:p>
        </p:txBody>
      </p:sp>
    </p:spTree>
    <p:extLst>
      <p:ext uri="{BB962C8B-B14F-4D97-AF65-F5344CB8AC3E}">
        <p14:creationId xmlns:p14="http://schemas.microsoft.com/office/powerpoint/2010/main" val="272108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946047-41DF-44FB-9F43-714C32976D99}" type="datetimeFigureOut">
              <a:rPr lang="en-US"/>
              <a:pPr>
                <a:defRPr/>
              </a:pPr>
              <a:t>8/15/21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DE378B-08A5-487C-B52A-30B8526DA555}" type="slidenum">
              <a:rPr lang="en-US"/>
              <a:pPr>
                <a:defRPr/>
              </a:pPr>
              <a:t>‹#›</a:t>
            </a:fld>
            <a:endParaRPr lang="en-US" dirty="0"/>
          </a:p>
        </p:txBody>
      </p:sp>
    </p:spTree>
    <p:extLst>
      <p:ext uri="{BB962C8B-B14F-4D97-AF65-F5344CB8AC3E}">
        <p14:creationId xmlns:p14="http://schemas.microsoft.com/office/powerpoint/2010/main" val="20776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E8B865B-F596-408B-A9F1-8E7FD222E53D}" type="datetimeFigureOut">
              <a:rPr lang="en-US"/>
              <a:pPr>
                <a:defRPr/>
              </a:pPr>
              <a:t>8/15/21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279060-C6C7-48C5-9AB6-DDABF5696B1B}" type="slidenum">
              <a:rPr lang="en-US"/>
              <a:pPr>
                <a:defRPr/>
              </a:pPr>
              <a:t>‹#›</a:t>
            </a:fld>
            <a:endParaRPr lang="en-US" dirty="0"/>
          </a:p>
        </p:txBody>
      </p:sp>
    </p:spTree>
    <p:extLst>
      <p:ext uri="{BB962C8B-B14F-4D97-AF65-F5344CB8AC3E}">
        <p14:creationId xmlns:p14="http://schemas.microsoft.com/office/powerpoint/2010/main" val="355544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D51E776-19B8-4514-AC93-026B5DA22B4A}" type="datetimeFigureOut">
              <a:rPr lang="en-US"/>
              <a:pPr>
                <a:defRPr/>
              </a:pPr>
              <a:t>8/15/21</a:t>
            </a:fld>
            <a:endParaRPr lang="en-US" dirty="0"/>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35438CD-9880-4EF2-BC19-89C26273564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5" name="Group 3"/>
          <p:cNvGrpSpPr>
            <a:grpSpLocks/>
          </p:cNvGrpSpPr>
          <p:nvPr/>
        </p:nvGrpSpPr>
        <p:grpSpPr bwMode="auto">
          <a:xfrm>
            <a:off x="52388" y="381000"/>
            <a:ext cx="6765925" cy="8763000"/>
            <a:chOff x="52388" y="381000"/>
            <a:chExt cx="6765925" cy="8763000"/>
          </a:xfrm>
        </p:grpSpPr>
        <p:sp>
          <p:nvSpPr>
            <p:cNvPr id="8196" name="Text Box 67"/>
            <p:cNvSpPr txBox="1">
              <a:spLocks noChangeArrowheads="1"/>
            </p:cNvSpPr>
            <p:nvPr/>
          </p:nvSpPr>
          <p:spPr bwMode="auto">
            <a:xfrm>
              <a:off x="762000" y="381000"/>
              <a:ext cx="52197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3000" b="1">
                  <a:solidFill>
                    <a:srgbClr val="2B5C63"/>
                  </a:solidFill>
                  <a:latin typeface="Arial" charset="0"/>
                </a:rPr>
                <a:t>Nominate colleagues now </a:t>
              </a:r>
              <a:br>
                <a:rPr lang="en-US" altLang="en-US" sz="3000" b="1">
                  <a:solidFill>
                    <a:srgbClr val="2B5C63"/>
                  </a:solidFill>
                  <a:latin typeface="Arial" charset="0"/>
                </a:rPr>
              </a:br>
              <a:r>
                <a:rPr lang="en-US" altLang="en-US" sz="2000" b="1">
                  <a:solidFill>
                    <a:srgbClr val="2B5C63"/>
                  </a:solidFill>
                  <a:latin typeface="Arial" charset="0"/>
                </a:rPr>
                <a:t>for Genesee Valley Chapter Annual Awards</a:t>
              </a:r>
              <a:endParaRPr lang="en-US" altLang="en-US" sz="2000" b="1">
                <a:latin typeface="Arial" charset="0"/>
              </a:endParaRPr>
            </a:p>
          </p:txBody>
        </p:sp>
        <p:sp>
          <p:nvSpPr>
            <p:cNvPr id="8197" name="Text Box 68"/>
            <p:cNvSpPr txBox="1">
              <a:spLocks noChangeArrowheads="1"/>
            </p:cNvSpPr>
            <p:nvPr/>
          </p:nvSpPr>
          <p:spPr bwMode="auto">
            <a:xfrm>
              <a:off x="52388" y="1462088"/>
              <a:ext cx="3163887" cy="168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00" dirty="0">
                  <a:latin typeface="Arial Narrow" pitchFamily="34" charset="0"/>
                </a:rPr>
                <a:t>The Genesee Valley Chapter NYS ASCD, in an ongoing search for what works in schools, has sought out, highlighted, and celebrated the accomplishments of educational leaders who achieve excellence in the areas of Supervision, Curriculum and Service.</a:t>
              </a:r>
            </a:p>
            <a:p>
              <a:pPr eaLnBrk="1" hangingPunct="1"/>
              <a:r>
                <a:rPr lang="en-US" altLang="en-US" sz="1100" dirty="0">
                  <a:latin typeface="Arial Narrow" pitchFamily="34" charset="0"/>
                </a:rPr>
                <a:t>The Genesee Valley Chapter NYS ASCD annual awards are one way of recognizing emerging and established educational leaders and sharing their exemplary practices with the education community. Every year, the Genesee Valley ASCD selects three winners from an annual nominations’ process.</a:t>
              </a:r>
              <a:endParaRPr lang="en-US" altLang="en-US" sz="1000" dirty="0">
                <a:latin typeface="Arial Narrow" pitchFamily="34" charset="0"/>
              </a:endParaRPr>
            </a:p>
          </p:txBody>
        </p:sp>
        <p:sp>
          <p:nvSpPr>
            <p:cNvPr id="8198" name="Text Box 69"/>
            <p:cNvSpPr txBox="1">
              <a:spLocks noChangeArrowheads="1"/>
            </p:cNvSpPr>
            <p:nvPr/>
          </p:nvSpPr>
          <p:spPr bwMode="auto">
            <a:xfrm>
              <a:off x="3527425" y="1462088"/>
              <a:ext cx="3206750" cy="16927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00" dirty="0">
                  <a:latin typeface="Arial Narrow" pitchFamily="34" charset="0"/>
                </a:rPr>
                <a:t>In May, the winners are celebrated at the Genesee Valley Chapter NYS ASCD Annual Awards Reception.  Award recipients are encouraged to invite their colleagues and families to share their accomplishment.</a:t>
              </a:r>
            </a:p>
            <a:p>
              <a:pPr eaLnBrk="1" hangingPunct="1"/>
              <a:r>
                <a:rPr lang="en-US" altLang="en-US" sz="1100" dirty="0">
                  <a:latin typeface="Arial Narrow" pitchFamily="34" charset="0"/>
                </a:rPr>
                <a:t>Criteria for nominations are listed below.  Please reflect upon your colleagues and consider nominating one, who is truly excellent, using the form on the next page. Nominations should be submitted by </a:t>
              </a:r>
              <a:r>
                <a:rPr lang="en-US" altLang="en-US" sz="1100" b="1" dirty="0">
                  <a:latin typeface="Arial Narrow" pitchFamily="34" charset="0"/>
                </a:rPr>
                <a:t>February 28, 2022</a:t>
              </a:r>
              <a:r>
                <a:rPr lang="en-US" altLang="en-US" sz="1100" dirty="0">
                  <a:latin typeface="Arial Narrow" pitchFamily="34" charset="0"/>
                </a:rPr>
                <a:t>.  All nominations will be considered by the selection committee.  Recipients will be notified in April.</a:t>
              </a:r>
              <a:endParaRPr lang="en-US" altLang="en-US" sz="1000" dirty="0">
                <a:latin typeface="Arial Narrow" pitchFamily="34" charset="0"/>
              </a:endParaRPr>
            </a:p>
          </p:txBody>
        </p:sp>
        <p:sp>
          <p:nvSpPr>
            <p:cNvPr id="8199" name="Rectangle 70"/>
            <p:cNvSpPr>
              <a:spLocks noChangeArrowheads="1"/>
            </p:cNvSpPr>
            <p:nvPr/>
          </p:nvSpPr>
          <p:spPr bwMode="auto">
            <a:xfrm>
              <a:off x="4760913" y="6122988"/>
              <a:ext cx="2057400" cy="3021012"/>
            </a:xfrm>
            <a:prstGeom prst="rect">
              <a:avLst/>
            </a:prstGeom>
            <a:solidFill>
              <a:srgbClr val="DEF1F2"/>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5720" tIns="73152" rIns="45720" bIns="73152"/>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altLang="en-US" sz="1400" dirty="0">
                  <a:latin typeface="Arial" charset="0"/>
                </a:rPr>
                <a:t>SAVE THE DATE!</a:t>
              </a:r>
            </a:p>
            <a:p>
              <a:pPr algn="ctr" eaLnBrk="1" hangingPunct="1"/>
              <a:endParaRPr lang="en-US" altLang="en-US" sz="800" dirty="0">
                <a:latin typeface="Arial" charset="0"/>
              </a:endParaRPr>
            </a:p>
            <a:p>
              <a:pPr algn="ctr" eaLnBrk="1" hangingPunct="1"/>
              <a:r>
                <a:rPr lang="en-US" altLang="en-US" sz="2000" dirty="0">
                  <a:latin typeface="Arial" charset="0"/>
                </a:rPr>
                <a:t>Genesee Valley</a:t>
              </a:r>
              <a:br>
                <a:rPr lang="en-US" altLang="en-US" sz="2000" dirty="0">
                  <a:latin typeface="Arial" charset="0"/>
                </a:rPr>
              </a:br>
              <a:r>
                <a:rPr lang="en-US" altLang="en-US" sz="2000" dirty="0">
                  <a:latin typeface="Arial" charset="0"/>
                </a:rPr>
                <a:t>Chapter</a:t>
              </a:r>
              <a:br>
                <a:rPr lang="en-US" altLang="en-US" sz="2000" dirty="0">
                  <a:latin typeface="Arial" charset="0"/>
                </a:rPr>
              </a:br>
              <a:r>
                <a:rPr lang="en-US" altLang="en-US" sz="2000" dirty="0">
                  <a:latin typeface="Arial" charset="0"/>
                </a:rPr>
                <a:t>AWARDS </a:t>
              </a:r>
              <a:br>
                <a:rPr lang="en-US" altLang="en-US" sz="2000" dirty="0">
                  <a:latin typeface="Arial" charset="0"/>
                </a:rPr>
              </a:br>
              <a:r>
                <a:rPr lang="en-US" altLang="en-US" sz="2000" dirty="0">
                  <a:latin typeface="Arial" charset="0"/>
                </a:rPr>
                <a:t>RECEPTION</a:t>
              </a:r>
            </a:p>
            <a:p>
              <a:pPr algn="ctr" eaLnBrk="1" hangingPunct="1"/>
              <a:r>
                <a:rPr lang="en-US" altLang="en-US" sz="1400" dirty="0"/>
                <a:t>Thursday, May 12, 2022</a:t>
              </a:r>
            </a:p>
            <a:p>
              <a:pPr algn="ctr" eaLnBrk="1" hangingPunct="1"/>
              <a:r>
                <a:rPr lang="en-US" altLang="en-US" sz="1400" dirty="0"/>
                <a:t>Honoring the </a:t>
              </a:r>
            </a:p>
            <a:p>
              <a:pPr algn="ctr" eaLnBrk="1" hangingPunct="1"/>
              <a:r>
                <a:rPr lang="en-US" altLang="en-US" sz="1400" dirty="0"/>
                <a:t>2022 Recipients.</a:t>
              </a:r>
            </a:p>
            <a:p>
              <a:pPr algn="ctr" eaLnBrk="1" hangingPunct="1"/>
              <a:r>
                <a:rPr lang="en-US" altLang="en-US" sz="1400" dirty="0"/>
                <a:t> </a:t>
              </a:r>
            </a:p>
            <a:p>
              <a:pPr algn="ctr" eaLnBrk="1" hangingPunct="1"/>
              <a:r>
                <a:rPr lang="en-US" altLang="en-US" sz="1400" dirty="0"/>
                <a:t>Registration information</a:t>
              </a:r>
              <a:br>
                <a:rPr lang="en-US" altLang="en-US" sz="1400" dirty="0"/>
              </a:br>
              <a:r>
                <a:rPr lang="en-US" altLang="en-US" sz="1400" dirty="0"/>
                <a:t>will follow in April.</a:t>
              </a:r>
              <a:br>
                <a:rPr lang="en-US" altLang="en-US" sz="1400" dirty="0"/>
              </a:br>
              <a:endParaRPr lang="en-US" altLang="en-US" sz="1000" dirty="0"/>
            </a:p>
          </p:txBody>
        </p:sp>
        <p:sp>
          <p:nvSpPr>
            <p:cNvPr id="8200" name="Text Box 71"/>
            <p:cNvSpPr txBox="1">
              <a:spLocks noChangeArrowheads="1"/>
            </p:cNvSpPr>
            <p:nvPr/>
          </p:nvSpPr>
          <p:spPr bwMode="auto">
            <a:xfrm>
              <a:off x="73025" y="3381375"/>
              <a:ext cx="6719888" cy="333375"/>
            </a:xfrm>
            <a:prstGeom prst="rect">
              <a:avLst/>
            </a:prstGeom>
            <a:solidFill>
              <a:srgbClr val="DEF1F2"/>
            </a:solidFill>
            <a:ln w="28575">
              <a:solidFill>
                <a:srgbClr val="000000"/>
              </a:solidFill>
              <a:miter lim="800000"/>
              <a:headEnd/>
              <a:tailEnd/>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400" b="1">
                  <a:latin typeface="Arial" charset="0"/>
                </a:rPr>
                <a:t>GUIDELINES FOR Genesee Valley Chapter NYS ASCD AWARD CATEGORIES</a:t>
              </a:r>
              <a:endParaRPr lang="en-US" altLang="en-US" sz="1000">
                <a:latin typeface="Arial Narrow" pitchFamily="34" charset="0"/>
              </a:endParaRPr>
            </a:p>
          </p:txBody>
        </p:sp>
        <p:grpSp>
          <p:nvGrpSpPr>
            <p:cNvPr id="8201" name="Group 72"/>
            <p:cNvGrpSpPr>
              <a:grpSpLocks/>
            </p:cNvGrpSpPr>
            <p:nvPr/>
          </p:nvGrpSpPr>
          <p:grpSpPr bwMode="auto">
            <a:xfrm>
              <a:off x="52388" y="3929063"/>
              <a:ext cx="6765925" cy="5119687"/>
              <a:chOff x="33" y="2178"/>
              <a:chExt cx="4262" cy="3225"/>
            </a:xfrm>
          </p:grpSpPr>
          <p:sp>
            <p:nvSpPr>
              <p:cNvPr id="8213" name="Text Box 73"/>
              <p:cNvSpPr txBox="1">
                <a:spLocks noChangeArrowheads="1"/>
              </p:cNvSpPr>
              <p:nvPr/>
            </p:nvSpPr>
            <p:spPr bwMode="auto">
              <a:xfrm>
                <a:off x="33" y="2178"/>
                <a:ext cx="1296" cy="3225"/>
              </a:xfrm>
              <a:prstGeom prst="rect">
                <a:avLst/>
              </a:prstGeom>
              <a:solidFill>
                <a:srgbClr val="F6FCFC"/>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5720" rIns="4572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00" b="1" dirty="0">
                    <a:latin typeface="Arial" charset="0"/>
                  </a:rPr>
                  <a:t>CURRICULUM</a:t>
                </a:r>
              </a:p>
              <a:p>
                <a:pPr eaLnBrk="1" hangingPunct="1"/>
                <a:r>
                  <a:rPr lang="en-US" altLang="en-US" sz="1100" dirty="0">
                    <a:latin typeface="Arial Narrow" pitchFamily="34" charset="0"/>
                  </a:rPr>
                  <a:t>Criteria:</a:t>
                </a:r>
              </a:p>
              <a:p>
                <a:pPr eaLnBrk="1" hangingPunct="1"/>
                <a:r>
                  <a:rPr lang="en-US" altLang="en-US" sz="1100" dirty="0">
                    <a:latin typeface="Arial Narrow" pitchFamily="34" charset="0"/>
                  </a:rPr>
                  <a:t>1. Demonstrates leadership in curriculum areas such as:</a:t>
                </a:r>
              </a:p>
              <a:p>
                <a:pPr eaLnBrk="1" hangingPunct="1"/>
                <a:r>
                  <a:rPr lang="en-US" altLang="en-US" sz="1100" dirty="0">
                    <a:latin typeface="Arial Narrow" pitchFamily="34" charset="0"/>
                  </a:rPr>
                  <a:t>          Implementing change</a:t>
                </a:r>
              </a:p>
              <a:p>
                <a:pPr eaLnBrk="1" hangingPunct="1"/>
                <a:r>
                  <a:rPr lang="en-US" altLang="en-US" sz="1100" dirty="0">
                    <a:latin typeface="Arial Narrow" pitchFamily="34" charset="0"/>
                  </a:rPr>
                  <a:t>          Facilitating curriculum work</a:t>
                </a:r>
              </a:p>
              <a:p>
                <a:pPr eaLnBrk="1" hangingPunct="1"/>
                <a:r>
                  <a:rPr lang="en-US" altLang="en-US" sz="1100" dirty="0">
                    <a:latin typeface="Arial Narrow" pitchFamily="34" charset="0"/>
                  </a:rPr>
                  <a:t>          Professional development</a:t>
                </a:r>
              </a:p>
              <a:p>
                <a:pPr eaLnBrk="1" hangingPunct="1"/>
                <a:endParaRPr lang="en-US" altLang="en-US" sz="1100" dirty="0">
                  <a:latin typeface="Arial Narrow" pitchFamily="34" charset="0"/>
                </a:endParaRPr>
              </a:p>
              <a:p>
                <a:pPr eaLnBrk="1" hangingPunct="1"/>
                <a:r>
                  <a:rPr lang="en-US" altLang="en-US" sz="1100" dirty="0">
                    <a:latin typeface="Arial Narrow" pitchFamily="34" charset="0"/>
                  </a:rPr>
                  <a:t>2. Exhibits awareness of and sensitivity towards significant curriculum issues such as:</a:t>
                </a:r>
              </a:p>
              <a:p>
                <a:pPr eaLnBrk="1" hangingPunct="1"/>
                <a:r>
                  <a:rPr lang="en-US" altLang="en-US" sz="1100" dirty="0">
                    <a:latin typeface="Arial Narrow" pitchFamily="34" charset="0"/>
                  </a:rPr>
                  <a:t>          Inclusion</a:t>
                </a:r>
              </a:p>
              <a:p>
                <a:pPr eaLnBrk="1" hangingPunct="1"/>
                <a:r>
                  <a:rPr lang="en-US" altLang="en-US" sz="1100" dirty="0">
                    <a:latin typeface="Arial Narrow" pitchFamily="34" charset="0"/>
                  </a:rPr>
                  <a:t>          Multiculturalism</a:t>
                </a:r>
              </a:p>
              <a:p>
                <a:pPr eaLnBrk="1" hangingPunct="1"/>
                <a:r>
                  <a:rPr lang="en-US" altLang="en-US" sz="1100" dirty="0">
                    <a:latin typeface="Arial Narrow" pitchFamily="34" charset="0"/>
                  </a:rPr>
                  <a:t>          Implementation of standards</a:t>
                </a:r>
              </a:p>
              <a:p>
                <a:pPr eaLnBrk="1" hangingPunct="1"/>
                <a:r>
                  <a:rPr lang="en-US" altLang="en-US" sz="1100" dirty="0">
                    <a:latin typeface="Arial Narrow" pitchFamily="34" charset="0"/>
                  </a:rPr>
                  <a:t>          Assessment</a:t>
                </a:r>
              </a:p>
              <a:p>
                <a:pPr eaLnBrk="1" hangingPunct="1"/>
                <a:endParaRPr lang="en-US" altLang="en-US" sz="1100" dirty="0">
                  <a:latin typeface="Arial Narrow" pitchFamily="34" charset="0"/>
                </a:endParaRPr>
              </a:p>
              <a:p>
                <a:pPr eaLnBrk="1" hangingPunct="1"/>
                <a:r>
                  <a:rPr lang="en-US" altLang="en-US" sz="1100" dirty="0">
                    <a:latin typeface="Arial Narrow" pitchFamily="34" charset="0"/>
                  </a:rPr>
                  <a:t>3. Is active with other professional services and activities such as:</a:t>
                </a:r>
              </a:p>
              <a:p>
                <a:pPr eaLnBrk="1" hangingPunct="1"/>
                <a:r>
                  <a:rPr lang="en-US" altLang="en-US" sz="1100" dirty="0">
                    <a:latin typeface="Arial Narrow" pitchFamily="34" charset="0"/>
                  </a:rPr>
                  <a:t>          State and national professional </a:t>
                </a:r>
                <a:br>
                  <a:rPr lang="en-US" altLang="en-US" sz="1100" dirty="0">
                    <a:latin typeface="Arial Narrow" pitchFamily="34" charset="0"/>
                  </a:rPr>
                </a:br>
                <a:r>
                  <a:rPr lang="en-US" altLang="en-US" sz="1100" dirty="0">
                    <a:latin typeface="Arial Narrow" pitchFamily="34" charset="0"/>
                  </a:rPr>
                  <a:t>          organizations          </a:t>
                </a:r>
              </a:p>
              <a:p>
                <a:pPr eaLnBrk="1" hangingPunct="1"/>
                <a:r>
                  <a:rPr lang="en-US" altLang="en-US" sz="1100" dirty="0">
                    <a:latin typeface="Arial Narrow" pitchFamily="34" charset="0"/>
                  </a:rPr>
                  <a:t>          In-service</a:t>
                </a:r>
              </a:p>
              <a:p>
                <a:pPr eaLnBrk="1" hangingPunct="1"/>
                <a:r>
                  <a:rPr lang="en-US" altLang="en-US" sz="1100" dirty="0">
                    <a:latin typeface="Arial Narrow" pitchFamily="34" charset="0"/>
                  </a:rPr>
                  <a:t>          Teacher Centers</a:t>
                </a:r>
              </a:p>
            </p:txBody>
          </p:sp>
          <p:sp>
            <p:nvSpPr>
              <p:cNvPr id="8214" name="Text Box 74"/>
              <p:cNvSpPr txBox="1">
                <a:spLocks noChangeArrowheads="1"/>
              </p:cNvSpPr>
              <p:nvPr/>
            </p:nvSpPr>
            <p:spPr bwMode="auto">
              <a:xfrm>
                <a:off x="1516" y="2178"/>
                <a:ext cx="1296" cy="3225"/>
              </a:xfrm>
              <a:prstGeom prst="rect">
                <a:avLst/>
              </a:prstGeom>
              <a:solidFill>
                <a:srgbClr val="F6FCFC"/>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5720" rIns="4572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00" b="1" dirty="0">
                    <a:latin typeface="Arial" charset="0"/>
                  </a:rPr>
                  <a:t>SUPERVISION</a:t>
                </a:r>
              </a:p>
              <a:p>
                <a:pPr eaLnBrk="1" hangingPunct="1"/>
                <a:r>
                  <a:rPr lang="en-US" altLang="en-US" sz="1100" dirty="0">
                    <a:latin typeface="Arial Narrow" pitchFamily="34" charset="0"/>
                  </a:rPr>
                  <a:t>Criteria:</a:t>
                </a:r>
              </a:p>
              <a:p>
                <a:pPr eaLnBrk="1" hangingPunct="1"/>
                <a:r>
                  <a:rPr lang="en-US" altLang="en-US" sz="1100" dirty="0">
                    <a:latin typeface="Arial Narrow" pitchFamily="34" charset="0"/>
                  </a:rPr>
                  <a:t>1. Demonstrates leadership in supervision areas such as:</a:t>
                </a:r>
              </a:p>
              <a:p>
                <a:pPr eaLnBrk="1" hangingPunct="1"/>
                <a:r>
                  <a:rPr lang="en-US" altLang="en-US" sz="1100" dirty="0">
                    <a:latin typeface="Arial Narrow" pitchFamily="34" charset="0"/>
                  </a:rPr>
                  <a:t>          Implementing change</a:t>
                </a:r>
              </a:p>
              <a:p>
                <a:pPr eaLnBrk="1" hangingPunct="1"/>
                <a:r>
                  <a:rPr lang="en-US" altLang="en-US" sz="1100" dirty="0">
                    <a:latin typeface="Arial Narrow" pitchFamily="34" charset="0"/>
                  </a:rPr>
                  <a:t>          Maintaining high standards for </a:t>
                </a:r>
                <a:br>
                  <a:rPr lang="en-US" altLang="en-US" sz="1100" dirty="0">
                    <a:latin typeface="Arial Narrow" pitchFamily="34" charset="0"/>
                  </a:rPr>
                </a:br>
                <a:r>
                  <a:rPr lang="en-US" altLang="en-US" sz="1100" dirty="0">
                    <a:latin typeface="Arial Narrow" pitchFamily="34" charset="0"/>
                  </a:rPr>
                  <a:t>          instruction</a:t>
                </a:r>
              </a:p>
              <a:p>
                <a:pPr eaLnBrk="1" hangingPunct="1"/>
                <a:r>
                  <a:rPr lang="en-US" altLang="en-US" sz="1100" dirty="0">
                    <a:latin typeface="Arial Narrow" pitchFamily="34" charset="0"/>
                  </a:rPr>
                  <a:t>          Training</a:t>
                </a:r>
              </a:p>
              <a:p>
                <a:pPr eaLnBrk="1" hangingPunct="1"/>
                <a:r>
                  <a:rPr lang="en-US" altLang="en-US" sz="1100" dirty="0">
                    <a:latin typeface="Arial Narrow" pitchFamily="34" charset="0"/>
                  </a:rPr>
                  <a:t>          Encouraging inquiry and </a:t>
                </a:r>
              </a:p>
              <a:p>
                <a:pPr eaLnBrk="1" hangingPunct="1"/>
                <a:r>
                  <a:rPr lang="en-US" altLang="en-US" sz="1100" dirty="0">
                    <a:latin typeface="Arial Narrow" pitchFamily="34" charset="0"/>
                  </a:rPr>
                  <a:t>          risk taking</a:t>
                </a:r>
              </a:p>
              <a:p>
                <a:pPr eaLnBrk="1" hangingPunct="1"/>
                <a:endParaRPr lang="en-US" altLang="en-US" sz="1100" dirty="0">
                  <a:latin typeface="Arial Narrow" pitchFamily="34" charset="0"/>
                </a:endParaRPr>
              </a:p>
              <a:p>
                <a:pPr eaLnBrk="1" hangingPunct="1"/>
                <a:r>
                  <a:rPr lang="en-US" altLang="en-US" sz="1100" dirty="0">
                    <a:latin typeface="Arial Narrow" pitchFamily="34" charset="0"/>
                  </a:rPr>
                  <a:t>2. Exhibits knowledge of important trends and research in supervision and instruction in areas such as:</a:t>
                </a:r>
              </a:p>
              <a:p>
                <a:pPr eaLnBrk="1" hangingPunct="1"/>
                <a:r>
                  <a:rPr lang="en-US" altLang="en-US" sz="1100" dirty="0">
                    <a:latin typeface="Arial Narrow" pitchFamily="34" charset="0"/>
                  </a:rPr>
                  <a:t>          Multiculturalism</a:t>
                </a:r>
              </a:p>
              <a:p>
                <a:pPr eaLnBrk="1" hangingPunct="1"/>
                <a:r>
                  <a:rPr lang="en-US" altLang="en-US" sz="1100" dirty="0">
                    <a:latin typeface="Arial Narrow" pitchFamily="34" charset="0"/>
                  </a:rPr>
                  <a:t>          Implementation of standards</a:t>
                </a:r>
              </a:p>
              <a:p>
                <a:pPr eaLnBrk="1" hangingPunct="1"/>
                <a:r>
                  <a:rPr lang="en-US" altLang="en-US" sz="1100" dirty="0">
                    <a:latin typeface="Arial Narrow" pitchFamily="34" charset="0"/>
                  </a:rPr>
                  <a:t>          Inclusion</a:t>
                </a:r>
              </a:p>
              <a:p>
                <a:pPr eaLnBrk="1" hangingPunct="1"/>
                <a:r>
                  <a:rPr lang="en-US" altLang="en-US" sz="1100" dirty="0">
                    <a:latin typeface="Arial Narrow" pitchFamily="34" charset="0"/>
                  </a:rPr>
                  <a:t>          Assessment</a:t>
                </a:r>
              </a:p>
              <a:p>
                <a:pPr eaLnBrk="1" hangingPunct="1"/>
                <a:endParaRPr lang="en-US" altLang="en-US" sz="1100" dirty="0">
                  <a:latin typeface="Arial Narrow" pitchFamily="34" charset="0"/>
                </a:endParaRPr>
              </a:p>
              <a:p>
                <a:pPr eaLnBrk="1" hangingPunct="1"/>
                <a:r>
                  <a:rPr lang="en-US" altLang="en-US" sz="1100" dirty="0">
                    <a:latin typeface="Arial Narrow" pitchFamily="34" charset="0"/>
                  </a:rPr>
                  <a:t>3. Is active in other professional </a:t>
                </a:r>
                <a:br>
                  <a:rPr lang="en-US" altLang="en-US" sz="1100" dirty="0">
                    <a:latin typeface="Arial Narrow" pitchFamily="34" charset="0"/>
                  </a:rPr>
                </a:br>
                <a:r>
                  <a:rPr lang="en-US" altLang="en-US" sz="1100" dirty="0">
                    <a:latin typeface="Arial Narrow" pitchFamily="34" charset="0"/>
                  </a:rPr>
                  <a:t>services and activities such as:</a:t>
                </a:r>
              </a:p>
              <a:p>
                <a:pPr eaLnBrk="1" hangingPunct="1"/>
                <a:r>
                  <a:rPr lang="en-US" altLang="en-US" sz="1100" dirty="0">
                    <a:latin typeface="Arial Narrow" pitchFamily="34" charset="0"/>
                  </a:rPr>
                  <a:t>          State and national professional </a:t>
                </a:r>
                <a:br>
                  <a:rPr lang="en-US" altLang="en-US" sz="1100" dirty="0">
                    <a:latin typeface="Arial Narrow" pitchFamily="34" charset="0"/>
                  </a:rPr>
                </a:br>
                <a:r>
                  <a:rPr lang="en-US" altLang="en-US" sz="1100" dirty="0">
                    <a:latin typeface="Arial Narrow" pitchFamily="34" charset="0"/>
                  </a:rPr>
                  <a:t>          organizations</a:t>
                </a:r>
              </a:p>
              <a:p>
                <a:pPr eaLnBrk="1" hangingPunct="1"/>
                <a:r>
                  <a:rPr lang="en-US" altLang="en-US" sz="1100" dirty="0">
                    <a:latin typeface="Arial Narrow" pitchFamily="34" charset="0"/>
                  </a:rPr>
                  <a:t>          In-service</a:t>
                </a:r>
              </a:p>
              <a:p>
                <a:pPr eaLnBrk="1" hangingPunct="1"/>
                <a:r>
                  <a:rPr lang="en-US" altLang="en-US" sz="1100" dirty="0">
                    <a:latin typeface="Arial Narrow" pitchFamily="34" charset="0"/>
                  </a:rPr>
                  <a:t>          Teacher Centers</a:t>
                </a:r>
              </a:p>
              <a:p>
                <a:pPr eaLnBrk="1" hangingPunct="1"/>
                <a:r>
                  <a:rPr lang="en-US" altLang="en-US" sz="1100" dirty="0">
                    <a:latin typeface="Arial Narrow" pitchFamily="34" charset="0"/>
                  </a:rPr>
                  <a:t>          Professional development</a:t>
                </a:r>
              </a:p>
            </p:txBody>
          </p:sp>
          <p:sp>
            <p:nvSpPr>
              <p:cNvPr id="8215" name="Text Box 75"/>
              <p:cNvSpPr txBox="1">
                <a:spLocks noChangeArrowheads="1"/>
              </p:cNvSpPr>
              <p:nvPr/>
            </p:nvSpPr>
            <p:spPr bwMode="auto">
              <a:xfrm>
                <a:off x="2999" y="2178"/>
                <a:ext cx="1296" cy="1382"/>
              </a:xfrm>
              <a:prstGeom prst="rect">
                <a:avLst/>
              </a:prstGeom>
              <a:solidFill>
                <a:srgbClr val="F6FCFC"/>
              </a:soli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45720" rIns="4572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00" b="1" dirty="0">
                    <a:latin typeface="Arial" charset="0"/>
                  </a:rPr>
                  <a:t>SERVICE</a:t>
                </a:r>
              </a:p>
              <a:p>
                <a:pPr eaLnBrk="1" hangingPunct="1"/>
                <a:r>
                  <a:rPr lang="en-US" altLang="en-US" sz="1100" dirty="0">
                    <a:latin typeface="Arial Narrow" pitchFamily="34" charset="0"/>
                  </a:rPr>
                  <a:t>Criteria:</a:t>
                </a:r>
              </a:p>
              <a:p>
                <a:pPr eaLnBrk="1" hangingPunct="1"/>
                <a:r>
                  <a:rPr lang="en-US" altLang="en-US" sz="1100" dirty="0">
                    <a:latin typeface="Arial Narrow" pitchFamily="34" charset="0"/>
                  </a:rPr>
                  <a:t>Dedicates time, energy, and effort for education-related service to the community.  This could include efforts related to:</a:t>
                </a:r>
              </a:p>
              <a:p>
                <a:pPr eaLnBrk="1" hangingPunct="1"/>
                <a:r>
                  <a:rPr lang="en-US" altLang="en-US" sz="1100" dirty="0">
                    <a:latin typeface="Arial Narrow" pitchFamily="34" charset="0"/>
                  </a:rPr>
                  <a:t>          Students</a:t>
                </a:r>
              </a:p>
              <a:p>
                <a:pPr eaLnBrk="1" hangingPunct="1"/>
                <a:r>
                  <a:rPr lang="en-US" altLang="en-US" sz="1100" dirty="0">
                    <a:latin typeface="Arial Narrow" pitchFamily="34" charset="0"/>
                  </a:rPr>
                  <a:t>          Schools</a:t>
                </a:r>
              </a:p>
              <a:p>
                <a:pPr eaLnBrk="1" hangingPunct="1"/>
                <a:r>
                  <a:rPr lang="en-US" altLang="en-US" sz="1100" dirty="0">
                    <a:latin typeface="Arial Narrow" pitchFamily="34" charset="0"/>
                  </a:rPr>
                  <a:t>          Educational organizations</a:t>
                </a:r>
              </a:p>
              <a:p>
                <a:pPr eaLnBrk="1" hangingPunct="1"/>
                <a:r>
                  <a:rPr lang="en-US" altLang="en-US" sz="1100" dirty="0">
                    <a:latin typeface="Arial Narrow" pitchFamily="34" charset="0"/>
                  </a:rPr>
                  <a:t>          A local, state, or national </a:t>
                </a:r>
                <a:br>
                  <a:rPr lang="en-US" altLang="en-US" sz="1100" dirty="0">
                    <a:latin typeface="Arial Narrow" pitchFamily="34" charset="0"/>
                  </a:rPr>
                </a:br>
                <a:r>
                  <a:rPr lang="en-US" altLang="en-US" sz="1100" dirty="0">
                    <a:latin typeface="Arial Narrow" pitchFamily="34" charset="0"/>
                  </a:rPr>
                  <a:t>          educational project</a:t>
                </a:r>
              </a:p>
              <a:p>
                <a:pPr eaLnBrk="1" hangingPunct="1"/>
                <a:r>
                  <a:rPr lang="en-US" altLang="en-US" sz="1100" dirty="0">
                    <a:latin typeface="Arial Narrow" pitchFamily="34" charset="0"/>
                  </a:rPr>
                  <a:t>          School-community undertakings</a:t>
                </a:r>
                <a:endParaRPr lang="en-US" altLang="en-US" sz="1000" dirty="0">
                  <a:latin typeface="Arial Narrow" pitchFamily="34" charset="0"/>
                </a:endParaRPr>
              </a:p>
            </p:txBody>
          </p:sp>
        </p:grpSp>
        <p:grpSp>
          <p:nvGrpSpPr>
            <p:cNvPr id="8202" name="Group 79"/>
            <p:cNvGrpSpPr>
              <a:grpSpLocks noChangeAspect="1"/>
            </p:cNvGrpSpPr>
            <p:nvPr/>
          </p:nvGrpSpPr>
          <p:grpSpPr bwMode="auto">
            <a:xfrm>
              <a:off x="1143000" y="7870825"/>
              <a:ext cx="1517650" cy="1273175"/>
              <a:chOff x="144" y="192"/>
              <a:chExt cx="1295" cy="1086"/>
            </a:xfrm>
          </p:grpSpPr>
          <p:pic>
            <p:nvPicPr>
              <p:cNvPr id="8203" name="Picture 3" descr="C:\Users\Judy\Documents\NYSASCD-Logo.gif"/>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9" y="192"/>
                <a:ext cx="1290" cy="1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8204" name="Group 81"/>
              <p:cNvGrpSpPr>
                <a:grpSpLocks noChangeAspect="1"/>
              </p:cNvGrpSpPr>
              <p:nvPr/>
            </p:nvGrpSpPr>
            <p:grpSpPr bwMode="auto">
              <a:xfrm>
                <a:off x="279" y="261"/>
                <a:ext cx="432" cy="288"/>
                <a:chOff x="624" y="528"/>
                <a:chExt cx="432" cy="288"/>
              </a:xfrm>
            </p:grpSpPr>
            <p:sp>
              <p:nvSpPr>
                <p:cNvPr id="8210" name="WordArt 82"/>
                <p:cNvSpPr>
                  <a:spLocks noChangeAspect="1" noChangeArrowheads="1" noChangeShapeType="1" noTextEdit="1"/>
                </p:cNvSpPr>
                <p:nvPr/>
              </p:nvSpPr>
              <p:spPr bwMode="auto">
                <a:xfrm>
                  <a:off x="624" y="528"/>
                  <a:ext cx="432" cy="82"/>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Genesee</a:t>
                  </a:r>
                </a:p>
              </p:txBody>
            </p:sp>
            <p:sp>
              <p:nvSpPr>
                <p:cNvPr id="8211" name="WordArt 83"/>
                <p:cNvSpPr>
                  <a:spLocks noChangeAspect="1" noChangeArrowheads="1" noChangeShapeType="1" noTextEdit="1"/>
                </p:cNvSpPr>
                <p:nvPr/>
              </p:nvSpPr>
              <p:spPr bwMode="auto">
                <a:xfrm>
                  <a:off x="644" y="708"/>
                  <a:ext cx="392" cy="108"/>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Chapter</a:t>
                  </a:r>
                </a:p>
              </p:txBody>
            </p:sp>
            <p:sp>
              <p:nvSpPr>
                <p:cNvPr id="8212" name="WordArt 84"/>
                <p:cNvSpPr>
                  <a:spLocks noChangeAspect="1" noChangeArrowheads="1" noChangeShapeType="1" noTextEdit="1"/>
                </p:cNvSpPr>
                <p:nvPr/>
              </p:nvSpPr>
              <p:spPr bwMode="auto">
                <a:xfrm>
                  <a:off x="683" y="621"/>
                  <a:ext cx="314" cy="108"/>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Valley</a:t>
                  </a:r>
                </a:p>
              </p:txBody>
            </p:sp>
          </p:grpSp>
          <p:grpSp>
            <p:nvGrpSpPr>
              <p:cNvPr id="8205" name="Group 85"/>
              <p:cNvGrpSpPr>
                <a:grpSpLocks noChangeAspect="1"/>
              </p:cNvGrpSpPr>
              <p:nvPr/>
            </p:nvGrpSpPr>
            <p:grpSpPr bwMode="auto">
              <a:xfrm>
                <a:off x="144" y="1143"/>
                <a:ext cx="898" cy="135"/>
                <a:chOff x="489" y="1410"/>
                <a:chExt cx="898" cy="135"/>
              </a:xfrm>
            </p:grpSpPr>
            <p:sp>
              <p:nvSpPr>
                <p:cNvPr id="8206" name="Rectangle 86"/>
                <p:cNvSpPr>
                  <a:spLocks noChangeAspect="1" noChangeArrowheads="1"/>
                </p:cNvSpPr>
                <p:nvPr/>
              </p:nvSpPr>
              <p:spPr bwMode="auto">
                <a:xfrm>
                  <a:off x="489" y="1410"/>
                  <a:ext cx="898" cy="13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8207" name="WordArt 87"/>
                <p:cNvSpPr>
                  <a:spLocks noChangeAspect="1" noChangeArrowheads="1" noChangeShapeType="1" noTextEdit="1"/>
                </p:cNvSpPr>
                <p:nvPr/>
              </p:nvSpPr>
              <p:spPr bwMode="auto">
                <a:xfrm>
                  <a:off x="489" y="1455"/>
                  <a:ext cx="892" cy="43"/>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VISION  ADVOCACY  LEADERSHIP</a:t>
                  </a:r>
                </a:p>
              </p:txBody>
            </p:sp>
            <p:sp>
              <p:nvSpPr>
                <p:cNvPr id="8208" name="WordArt 88"/>
                <p:cNvSpPr>
                  <a:spLocks noChangeAspect="1" noChangeArrowheads="1" noChangeShapeType="1" noTextEdit="1"/>
                </p:cNvSpPr>
                <p:nvPr/>
              </p:nvSpPr>
              <p:spPr bwMode="auto">
                <a:xfrm>
                  <a:off x="693" y="1477"/>
                  <a:ext cx="5" cy="6"/>
                </a:xfrm>
                <a:prstGeom prst="rect">
                  <a:avLst/>
                </a:prstGeom>
              </p:spPr>
              <p:txBody>
                <a:bodyPr wrap="none" fromWordArt="1">
                  <a:prstTxWarp prst="textPlain">
                    <a:avLst>
                      <a:gd name="adj" fmla="val 50000"/>
                    </a:avLst>
                  </a:prstTxWarp>
                </a:bodyPr>
                <a:lstStyle/>
                <a:p>
                  <a:pPr algn="ctr"/>
                  <a:r>
                    <a:rPr lang="en-US" sz="3600" kern="10">
                      <a:ln w="9525">
                        <a:solidFill>
                          <a:srgbClr val="376091"/>
                        </a:solidFill>
                        <a:round/>
                        <a:headEnd/>
                        <a:tailEnd/>
                      </a:ln>
                      <a:solidFill>
                        <a:srgbClr val="376091"/>
                      </a:solidFill>
                      <a:latin typeface="Symbol"/>
                    </a:rPr>
                    <a:t>.</a:t>
                  </a:r>
                </a:p>
              </p:txBody>
            </p:sp>
            <p:sp>
              <p:nvSpPr>
                <p:cNvPr id="8209" name="WordArt 89"/>
                <p:cNvSpPr>
                  <a:spLocks noChangeAspect="1" noChangeArrowheads="1" noChangeShapeType="1" noTextEdit="1"/>
                </p:cNvSpPr>
                <p:nvPr/>
              </p:nvSpPr>
              <p:spPr bwMode="auto">
                <a:xfrm>
                  <a:off x="1017" y="1477"/>
                  <a:ext cx="6" cy="6"/>
                </a:xfrm>
                <a:prstGeom prst="rect">
                  <a:avLst/>
                </a:prstGeom>
              </p:spPr>
              <p:txBody>
                <a:bodyPr wrap="none" fromWordArt="1">
                  <a:prstTxWarp prst="textPlain">
                    <a:avLst>
                      <a:gd name="adj" fmla="val 50000"/>
                    </a:avLst>
                  </a:prstTxWarp>
                </a:bodyPr>
                <a:lstStyle/>
                <a:p>
                  <a:pPr algn="ctr"/>
                  <a:r>
                    <a:rPr lang="en-US" sz="3600" kern="10">
                      <a:ln w="9525">
                        <a:solidFill>
                          <a:srgbClr val="376091"/>
                        </a:solidFill>
                        <a:round/>
                        <a:headEnd/>
                        <a:tailEnd/>
                      </a:ln>
                      <a:solidFill>
                        <a:srgbClr val="376091"/>
                      </a:solidFill>
                      <a:latin typeface="Symbol"/>
                    </a:rPr>
                    <a:t>.</a:t>
                  </a:r>
                </a:p>
              </p:txBody>
            </p:sp>
          </p:gr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2075" y="366713"/>
            <a:ext cx="6537325" cy="8879047"/>
            <a:chOff x="92075" y="366713"/>
            <a:chExt cx="6537325" cy="8879047"/>
          </a:xfrm>
        </p:grpSpPr>
        <p:sp>
          <p:nvSpPr>
            <p:cNvPr id="9219" name="Rectangle 16"/>
            <p:cNvSpPr>
              <a:spLocks noChangeArrowheads="1"/>
            </p:cNvSpPr>
            <p:nvPr/>
          </p:nvSpPr>
          <p:spPr bwMode="auto">
            <a:xfrm>
              <a:off x="92075" y="395288"/>
              <a:ext cx="3271838" cy="615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altLang="en-US" sz="2000">
                  <a:latin typeface="Arial" charset="0"/>
                  <a:cs typeface="Times New Roman" pitchFamily="18" charset="0"/>
                </a:rPr>
                <a:t> </a:t>
              </a:r>
              <a:r>
                <a:rPr lang="en-US" altLang="en-US" sz="2000" b="1">
                  <a:latin typeface="Arial" charset="0"/>
                  <a:cs typeface="Times New Roman" pitchFamily="18" charset="0"/>
                </a:rPr>
                <a:t>Genesee Valley ASCD</a:t>
              </a:r>
              <a:br>
                <a:rPr lang="en-US" altLang="en-US" sz="2000" b="1">
                  <a:latin typeface="Arial" charset="0"/>
                  <a:cs typeface="Times New Roman" pitchFamily="18" charset="0"/>
                </a:rPr>
              </a:br>
              <a:r>
                <a:rPr lang="en-US" altLang="en-US" sz="2000" b="1">
                  <a:latin typeface="Arial" charset="0"/>
                  <a:cs typeface="Times New Roman" pitchFamily="18" charset="0"/>
                </a:rPr>
                <a:t>Awards Nomination Form</a:t>
              </a:r>
              <a:endParaRPr lang="en-US" altLang="en-US" sz="2000" b="1">
                <a:latin typeface="Times New Roman" pitchFamily="18" charset="0"/>
                <a:cs typeface="Times New Roman" pitchFamily="18" charset="0"/>
              </a:endParaRPr>
            </a:p>
          </p:txBody>
        </p:sp>
        <p:sp>
          <p:nvSpPr>
            <p:cNvPr id="9220" name="Text Box 17"/>
            <p:cNvSpPr txBox="1">
              <a:spLocks noChangeArrowheads="1"/>
            </p:cNvSpPr>
            <p:nvPr/>
          </p:nvSpPr>
          <p:spPr bwMode="auto">
            <a:xfrm>
              <a:off x="609600" y="1295400"/>
              <a:ext cx="6019800" cy="40626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100" dirty="0">
                  <a:latin typeface="Arial Narrow" pitchFamily="34" charset="0"/>
                </a:rPr>
                <a:t>I wish to nominate the following person for the GVASCD Award in:</a:t>
              </a:r>
            </a:p>
            <a:p>
              <a:pPr eaLnBrk="1" hangingPunct="1"/>
              <a:r>
                <a:rPr lang="en-US" altLang="en-US" sz="1100" dirty="0">
                  <a:latin typeface="Arial Narrow" pitchFamily="34" charset="0"/>
                </a:rPr>
                <a:t>(Please check one)	</a:t>
              </a:r>
              <a:r>
                <a:rPr lang="en-US" altLang="en-US" sz="1100" b="1" dirty="0">
                  <a:latin typeface="Arial Narrow" pitchFamily="34" charset="0"/>
                </a:rPr>
                <a:t>______	Curriculum 	</a:t>
              </a:r>
            </a:p>
            <a:p>
              <a:pPr eaLnBrk="1" hangingPunct="1"/>
              <a:r>
                <a:rPr lang="en-US" altLang="en-US" sz="1100" b="1" dirty="0">
                  <a:latin typeface="Arial Narrow" pitchFamily="34" charset="0"/>
                </a:rPr>
                <a:t>		______	Supervision </a:t>
              </a:r>
            </a:p>
            <a:p>
              <a:pPr eaLnBrk="1" hangingPunct="1"/>
              <a:r>
                <a:rPr lang="en-US" altLang="en-US" sz="1100" b="1" dirty="0">
                  <a:latin typeface="Arial Narrow" pitchFamily="34" charset="0"/>
                </a:rPr>
                <a:t>		______	Service</a:t>
              </a:r>
              <a:endParaRPr lang="en-US" altLang="en-US" sz="1100" dirty="0">
                <a:latin typeface="Arial Narrow" pitchFamily="34" charset="0"/>
              </a:endParaRPr>
            </a:p>
            <a:p>
              <a:pPr eaLnBrk="1" hangingPunct="1"/>
              <a:r>
                <a:rPr lang="en-US" altLang="en-US" sz="1100" dirty="0">
                  <a:latin typeface="Arial Narrow" pitchFamily="34" charset="0"/>
                </a:rPr>
                <a:t>Name and Address of Nominee________________________________________________________________</a:t>
              </a:r>
            </a:p>
            <a:p>
              <a:pPr eaLnBrk="1" hangingPunct="1"/>
              <a:r>
                <a:rPr lang="en-US" altLang="en-US" sz="1100" dirty="0">
                  <a:latin typeface="Arial Narrow" pitchFamily="34" charset="0"/>
                </a:rPr>
                <a:t>Position/Title of Nominee_____________________________________________________________________</a:t>
              </a:r>
            </a:p>
            <a:p>
              <a:pPr eaLnBrk="1" hangingPunct="1"/>
              <a:r>
                <a:rPr lang="en-US" altLang="en-US" sz="1100" dirty="0">
                  <a:latin typeface="Arial Narrow" pitchFamily="34" charset="0"/>
                </a:rPr>
                <a:t>School District _____________________________________________________________________________</a:t>
              </a:r>
            </a:p>
            <a:p>
              <a:pPr eaLnBrk="1" hangingPunct="1"/>
              <a:r>
                <a:rPr lang="en-US" altLang="en-US" sz="1100" dirty="0">
                  <a:latin typeface="Arial Narrow" pitchFamily="34" charset="0"/>
                </a:rPr>
                <a:t>Nominee’s email ___________________________________________________________________________</a:t>
              </a:r>
            </a:p>
            <a:p>
              <a:pPr eaLnBrk="1" hangingPunct="1"/>
              <a:r>
                <a:rPr lang="en-US" altLang="en-US" sz="1100" dirty="0">
                  <a:latin typeface="Arial Narrow" pitchFamily="34" charset="0"/>
                </a:rPr>
                <a:t>Nominee’s years experience in education________________________________________________________</a:t>
              </a:r>
            </a:p>
            <a:p>
              <a:pPr eaLnBrk="1" hangingPunct="1"/>
              <a:r>
                <a:rPr lang="en-US" altLang="en-US" sz="1100" dirty="0">
                  <a:latin typeface="Arial Narrow" pitchFamily="34" charset="0"/>
                </a:rPr>
                <a:t>Nominator: ______________________________________________ Mobile # __________________________ </a:t>
              </a:r>
            </a:p>
            <a:p>
              <a:pPr eaLnBrk="1" hangingPunct="1"/>
              <a:r>
                <a:rPr lang="en-US" altLang="en-US" sz="1100" dirty="0">
                  <a:latin typeface="Arial Narrow" pitchFamily="34" charset="0"/>
                </a:rPr>
                <a:t>Email ___________________________________ Address __________________________________________</a:t>
              </a:r>
            </a:p>
            <a:p>
              <a:pPr eaLnBrk="1" hangingPunct="1"/>
              <a:r>
                <a:rPr lang="en-US" altLang="en-US" sz="1100" dirty="0">
                  <a:latin typeface="Arial Narrow" pitchFamily="34" charset="0"/>
                </a:rPr>
                <a:t>Presenter (if not nominator): ________________________________ Mobile # ___________________________</a:t>
              </a:r>
            </a:p>
            <a:p>
              <a:pPr eaLnBrk="1" hangingPunct="1"/>
              <a:r>
                <a:rPr lang="en-US" altLang="en-US" sz="1100" dirty="0">
                  <a:latin typeface="Arial Narrow" pitchFamily="34" charset="0"/>
                </a:rPr>
                <a:t>Email ___________________________________ Address __________________________________________</a:t>
              </a:r>
            </a:p>
            <a:p>
              <a:pPr eaLnBrk="1" hangingPunct="1"/>
              <a:endParaRPr lang="en-US" altLang="en-US" sz="1100" dirty="0">
                <a:latin typeface="Arial Narrow" pitchFamily="34" charset="0"/>
              </a:endParaRPr>
            </a:p>
            <a:p>
              <a:pPr marL="171450" indent="-171450" eaLnBrk="1" hangingPunct="1">
                <a:buFont typeface="Arial"/>
                <a:buChar char="•"/>
              </a:pPr>
              <a:r>
                <a:rPr lang="en-US" altLang="en-US" sz="1100" dirty="0">
                  <a:latin typeface="Arial Narrow" pitchFamily="34" charset="0"/>
                </a:rPr>
                <a:t>On a separate page please outline the significant contributions that qualify your nominee for this award.</a:t>
              </a:r>
            </a:p>
            <a:p>
              <a:pPr marL="171450" indent="-171450" eaLnBrk="1" hangingPunct="1">
                <a:buFont typeface="Arial"/>
                <a:buChar char="•"/>
              </a:pPr>
              <a:r>
                <a:rPr lang="en-US" altLang="en-US" sz="1100" dirty="0">
                  <a:latin typeface="Arial Narrow" pitchFamily="34" charset="0"/>
                </a:rPr>
                <a:t>Attach a copy of the nominee’s resume.</a:t>
              </a:r>
            </a:p>
            <a:p>
              <a:pPr marL="171450" indent="-171450" eaLnBrk="1" hangingPunct="1">
                <a:buFont typeface="Arial"/>
                <a:buChar char="•"/>
              </a:pPr>
              <a:r>
                <a:rPr lang="en-US" altLang="en-US" sz="1100" dirty="0">
                  <a:latin typeface="Arial Narrow" pitchFamily="34" charset="0"/>
                </a:rPr>
                <a:t>Please include </a:t>
              </a:r>
              <a:r>
                <a:rPr lang="en-US" altLang="en-US" sz="1100" b="1" dirty="0">
                  <a:latin typeface="Arial Narrow" pitchFamily="34" charset="0"/>
                </a:rPr>
                <a:t>two</a:t>
              </a:r>
              <a:r>
                <a:rPr lang="en-US" altLang="en-US" sz="1100" dirty="0">
                  <a:latin typeface="Arial Narrow" pitchFamily="34" charset="0"/>
                </a:rPr>
                <a:t> letters of support for this nomination.  Each letter should include the writer’s name, school address, and phone number.</a:t>
              </a:r>
            </a:p>
            <a:p>
              <a:pPr eaLnBrk="1" hangingPunct="1"/>
              <a:endParaRPr lang="en-US" altLang="en-US" sz="1100" dirty="0">
                <a:latin typeface="Arial Narrow" pitchFamily="34" charset="0"/>
              </a:endParaRPr>
            </a:p>
            <a:p>
              <a:pPr eaLnBrk="1" hangingPunct="1"/>
              <a:r>
                <a:rPr lang="en-US" altLang="en-US" sz="1100" b="1" dirty="0">
                  <a:latin typeface="Arial Narrow" pitchFamily="34" charset="0"/>
                </a:rPr>
                <a:t>All paperwork should be submitted via the link included by February 28, 2022 to: </a:t>
              </a:r>
            </a:p>
            <a:p>
              <a:pPr eaLnBrk="1" hangingPunct="1"/>
              <a:r>
                <a:rPr lang="en-US" altLang="en-US" sz="1100" b="1" dirty="0">
                  <a:latin typeface="Arial Narrow" pitchFamily="34" charset="0"/>
                </a:rPr>
                <a:t>		Janet Morris</a:t>
              </a:r>
            </a:p>
            <a:p>
              <a:pPr eaLnBrk="1" hangingPunct="1"/>
              <a:r>
                <a:rPr lang="en-US" altLang="en-US" sz="1100" b="1" dirty="0">
                  <a:latin typeface="Arial Narrow" pitchFamily="34" charset="0"/>
                </a:rPr>
                <a:t>		janetmorris628@gmail.com</a:t>
              </a:r>
              <a:br>
                <a:rPr lang="en-US" altLang="en-US" sz="1100" dirty="0">
                  <a:latin typeface="Arial Narrow" pitchFamily="34" charset="0"/>
                </a:rPr>
              </a:br>
              <a:r>
                <a:rPr lang="en-US" altLang="en-US" sz="1100" b="1" dirty="0">
                  <a:latin typeface="Arial Narrow" pitchFamily="34" charset="0"/>
                </a:rPr>
                <a:t> </a:t>
              </a:r>
            </a:p>
            <a:p>
              <a:pPr eaLnBrk="1" hangingPunct="1"/>
              <a:r>
                <a:rPr lang="en-US" altLang="en-US" sz="1100" b="1" dirty="0">
                  <a:latin typeface="Arial Narrow" pitchFamily="34" charset="0"/>
                </a:rPr>
                <a:t>Awards will be presented to the 2022 recipients at the reception on May 12, 2022. </a:t>
              </a:r>
            </a:p>
          </p:txBody>
        </p:sp>
        <p:grpSp>
          <p:nvGrpSpPr>
            <p:cNvPr id="9221" name="Group 20"/>
            <p:cNvGrpSpPr>
              <a:grpSpLocks noChangeAspect="1"/>
            </p:cNvGrpSpPr>
            <p:nvPr/>
          </p:nvGrpSpPr>
          <p:grpSpPr bwMode="auto">
            <a:xfrm>
              <a:off x="4959350" y="366713"/>
              <a:ext cx="1517650" cy="1273175"/>
              <a:chOff x="144" y="192"/>
              <a:chExt cx="1295" cy="1086"/>
            </a:xfrm>
          </p:grpSpPr>
          <p:pic>
            <p:nvPicPr>
              <p:cNvPr id="9226" name="Picture 3" descr="C:\Users\Judy\Documents\NYSASCD-Logo.gif"/>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9" y="192"/>
                <a:ext cx="1290" cy="1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9227" name="Group 22"/>
              <p:cNvGrpSpPr>
                <a:grpSpLocks noChangeAspect="1"/>
              </p:cNvGrpSpPr>
              <p:nvPr/>
            </p:nvGrpSpPr>
            <p:grpSpPr bwMode="auto">
              <a:xfrm>
                <a:off x="279" y="261"/>
                <a:ext cx="432" cy="288"/>
                <a:chOff x="624" y="528"/>
                <a:chExt cx="432" cy="288"/>
              </a:xfrm>
            </p:grpSpPr>
            <p:sp>
              <p:nvSpPr>
                <p:cNvPr id="9233" name="WordArt 23"/>
                <p:cNvSpPr>
                  <a:spLocks noChangeAspect="1" noChangeArrowheads="1" noChangeShapeType="1" noTextEdit="1"/>
                </p:cNvSpPr>
                <p:nvPr/>
              </p:nvSpPr>
              <p:spPr bwMode="auto">
                <a:xfrm>
                  <a:off x="624" y="528"/>
                  <a:ext cx="432" cy="82"/>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Genesee</a:t>
                  </a:r>
                </a:p>
              </p:txBody>
            </p:sp>
            <p:sp>
              <p:nvSpPr>
                <p:cNvPr id="9234" name="WordArt 24"/>
                <p:cNvSpPr>
                  <a:spLocks noChangeAspect="1" noChangeArrowheads="1" noChangeShapeType="1" noTextEdit="1"/>
                </p:cNvSpPr>
                <p:nvPr/>
              </p:nvSpPr>
              <p:spPr bwMode="auto">
                <a:xfrm>
                  <a:off x="644" y="708"/>
                  <a:ext cx="392" cy="108"/>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Chapter</a:t>
                  </a:r>
                </a:p>
              </p:txBody>
            </p:sp>
            <p:sp>
              <p:nvSpPr>
                <p:cNvPr id="9235" name="WordArt 25"/>
                <p:cNvSpPr>
                  <a:spLocks noChangeAspect="1" noChangeArrowheads="1" noChangeShapeType="1" noTextEdit="1"/>
                </p:cNvSpPr>
                <p:nvPr/>
              </p:nvSpPr>
              <p:spPr bwMode="auto">
                <a:xfrm>
                  <a:off x="683" y="621"/>
                  <a:ext cx="314" cy="108"/>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Valley</a:t>
                  </a:r>
                </a:p>
              </p:txBody>
            </p:sp>
          </p:grpSp>
          <p:grpSp>
            <p:nvGrpSpPr>
              <p:cNvPr id="9228" name="Group 26"/>
              <p:cNvGrpSpPr>
                <a:grpSpLocks noChangeAspect="1"/>
              </p:cNvGrpSpPr>
              <p:nvPr/>
            </p:nvGrpSpPr>
            <p:grpSpPr bwMode="auto">
              <a:xfrm>
                <a:off x="144" y="1143"/>
                <a:ext cx="898" cy="135"/>
                <a:chOff x="489" y="1410"/>
                <a:chExt cx="898" cy="135"/>
              </a:xfrm>
            </p:grpSpPr>
            <p:sp>
              <p:nvSpPr>
                <p:cNvPr id="9229" name="Rectangle 27"/>
                <p:cNvSpPr>
                  <a:spLocks noChangeAspect="1" noChangeArrowheads="1"/>
                </p:cNvSpPr>
                <p:nvPr/>
              </p:nvSpPr>
              <p:spPr bwMode="auto">
                <a:xfrm>
                  <a:off x="489" y="1410"/>
                  <a:ext cx="898" cy="13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altLang="en-US"/>
                </a:p>
              </p:txBody>
            </p:sp>
            <p:sp>
              <p:nvSpPr>
                <p:cNvPr id="9230" name="WordArt 28"/>
                <p:cNvSpPr>
                  <a:spLocks noChangeAspect="1" noChangeArrowheads="1" noChangeShapeType="1" noTextEdit="1"/>
                </p:cNvSpPr>
                <p:nvPr/>
              </p:nvSpPr>
              <p:spPr bwMode="auto">
                <a:xfrm>
                  <a:off x="489" y="1455"/>
                  <a:ext cx="892" cy="43"/>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D6AA1"/>
                      </a:solidFill>
                      <a:latin typeface="Bell MT"/>
                    </a:rPr>
                    <a:t>VISION  ADVOCACY  LEADERSHIP</a:t>
                  </a:r>
                </a:p>
              </p:txBody>
            </p:sp>
            <p:sp>
              <p:nvSpPr>
                <p:cNvPr id="9231" name="WordArt 29"/>
                <p:cNvSpPr>
                  <a:spLocks noChangeAspect="1" noChangeArrowheads="1" noChangeShapeType="1" noTextEdit="1"/>
                </p:cNvSpPr>
                <p:nvPr/>
              </p:nvSpPr>
              <p:spPr bwMode="auto">
                <a:xfrm>
                  <a:off x="693" y="1477"/>
                  <a:ext cx="5" cy="6"/>
                </a:xfrm>
                <a:prstGeom prst="rect">
                  <a:avLst/>
                </a:prstGeom>
              </p:spPr>
              <p:txBody>
                <a:bodyPr wrap="none" fromWordArt="1">
                  <a:prstTxWarp prst="textPlain">
                    <a:avLst>
                      <a:gd name="adj" fmla="val 50000"/>
                    </a:avLst>
                  </a:prstTxWarp>
                </a:bodyPr>
                <a:lstStyle/>
                <a:p>
                  <a:pPr algn="ctr"/>
                  <a:r>
                    <a:rPr lang="en-US" sz="3600" kern="10">
                      <a:ln w="9525">
                        <a:solidFill>
                          <a:srgbClr val="376091"/>
                        </a:solidFill>
                        <a:round/>
                        <a:headEnd/>
                        <a:tailEnd/>
                      </a:ln>
                      <a:solidFill>
                        <a:srgbClr val="376091"/>
                      </a:solidFill>
                      <a:latin typeface="Symbol"/>
                    </a:rPr>
                    <a:t>.</a:t>
                  </a:r>
                </a:p>
              </p:txBody>
            </p:sp>
            <p:sp>
              <p:nvSpPr>
                <p:cNvPr id="9232" name="WordArt 30"/>
                <p:cNvSpPr>
                  <a:spLocks noChangeAspect="1" noChangeArrowheads="1" noChangeShapeType="1" noTextEdit="1"/>
                </p:cNvSpPr>
                <p:nvPr/>
              </p:nvSpPr>
              <p:spPr bwMode="auto">
                <a:xfrm>
                  <a:off x="1017" y="1477"/>
                  <a:ext cx="6" cy="6"/>
                </a:xfrm>
                <a:prstGeom prst="rect">
                  <a:avLst/>
                </a:prstGeom>
              </p:spPr>
              <p:txBody>
                <a:bodyPr wrap="none" fromWordArt="1">
                  <a:prstTxWarp prst="textPlain">
                    <a:avLst>
                      <a:gd name="adj" fmla="val 50000"/>
                    </a:avLst>
                  </a:prstTxWarp>
                </a:bodyPr>
                <a:lstStyle/>
                <a:p>
                  <a:pPr algn="ctr"/>
                  <a:r>
                    <a:rPr lang="en-US" sz="3600" kern="10">
                      <a:ln w="9525">
                        <a:solidFill>
                          <a:srgbClr val="376091"/>
                        </a:solidFill>
                        <a:round/>
                        <a:headEnd/>
                        <a:tailEnd/>
                      </a:ln>
                      <a:solidFill>
                        <a:srgbClr val="376091"/>
                      </a:solidFill>
                      <a:latin typeface="Symbol"/>
                    </a:rPr>
                    <a:t>.</a:t>
                  </a:r>
                </a:p>
              </p:txBody>
            </p:sp>
          </p:grpSp>
        </p:grpSp>
        <p:grpSp>
          <p:nvGrpSpPr>
            <p:cNvPr id="20" name="Group 19"/>
            <p:cNvGrpSpPr/>
            <p:nvPr/>
          </p:nvGrpSpPr>
          <p:grpSpPr>
            <a:xfrm>
              <a:off x="304800" y="5563408"/>
              <a:ext cx="6248400" cy="3682352"/>
              <a:chOff x="168275" y="5563408"/>
              <a:chExt cx="6248400" cy="3682352"/>
            </a:xfrm>
          </p:grpSpPr>
          <p:sp>
            <p:nvSpPr>
              <p:cNvPr id="21" name="Text Box 5"/>
              <p:cNvSpPr txBox="1">
                <a:spLocks noChangeArrowheads="1"/>
              </p:cNvSpPr>
              <p:nvPr/>
            </p:nvSpPr>
            <p:spPr bwMode="auto">
              <a:xfrm>
                <a:off x="168275" y="5563408"/>
                <a:ext cx="3733800" cy="304800"/>
              </a:xfrm>
              <a:prstGeom prst="rect">
                <a:avLst/>
              </a:prstGeom>
              <a:solidFill>
                <a:srgbClr val="FFFFFF"/>
              </a:solidFill>
              <a:ln>
                <a:noFill/>
              </a:ln>
              <a:effectLst/>
              <a:extLst>
                <a:ext uri="{91240B29-F687-4f45-9708-019B960494DF}">
                  <a14:hiddenLine xmlns:a14="http://schemas.microsoft.com/office/drawing/2010/main" xmlns="" w="0"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lIns="0" tIns="0" rIns="0" bIns="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400" b="1" dirty="0">
                    <a:latin typeface="Times New Roman" pitchFamily="18" charset="0"/>
                  </a:rPr>
                  <a:t> </a:t>
                </a:r>
                <a:r>
                  <a:rPr lang="en-US" altLang="en-US" sz="1400" b="1" i="1" dirty="0"/>
                  <a:t>PAST RECIPIENTS OF GVASCD AWARDS</a:t>
                </a:r>
                <a:endParaRPr lang="en-US" altLang="en-US" b="1" dirty="0"/>
              </a:p>
            </p:txBody>
          </p:sp>
          <p:sp>
            <p:nvSpPr>
              <p:cNvPr id="22" name="Text Box 25"/>
              <p:cNvSpPr txBox="1">
                <a:spLocks noChangeArrowheads="1"/>
              </p:cNvSpPr>
              <p:nvPr/>
            </p:nvSpPr>
            <p:spPr bwMode="auto">
              <a:xfrm>
                <a:off x="168275" y="5869980"/>
                <a:ext cx="1917700" cy="3216265"/>
              </a:xfrm>
              <a:prstGeom prst="rect">
                <a:avLst/>
              </a:prstGeom>
              <a:solidFill>
                <a:srgbClr val="FFFFFF"/>
              </a:solidFill>
              <a:ln>
                <a:noFill/>
              </a:ln>
              <a:effectLst/>
              <a:extLst>
                <a:ext uri="{91240B29-F687-4f45-9708-019B960494DF}">
                  <a14:hiddenLine xmlns:a14="http://schemas.microsoft.com/office/drawing/2010/main" xmlns="" w="0"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wrap="square"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Aft>
                    <a:spcPts val="600"/>
                  </a:spcAft>
                </a:pPr>
                <a:r>
                  <a:rPr lang="en-US" altLang="en-US" sz="800" b="1" i="1" u="sng" dirty="0">
                    <a:solidFill>
                      <a:srgbClr val="000000"/>
                    </a:solidFill>
                    <a:latin typeface="Arial Narrow" pitchFamily="34" charset="0"/>
                  </a:rPr>
                  <a:t>Supervision Leader Award</a:t>
                </a:r>
              </a:p>
              <a:p>
                <a:pPr eaLnBrk="1" hangingPunct="1">
                  <a:spcAft>
                    <a:spcPts val="0"/>
                  </a:spcAft>
                </a:pPr>
                <a:r>
                  <a:rPr lang="en-US" altLang="en-US" sz="700" i="1" dirty="0">
                    <a:solidFill>
                      <a:srgbClr val="000000"/>
                    </a:solidFill>
                    <a:latin typeface="Arial Narrow" pitchFamily="34" charset="0"/>
                  </a:rPr>
                  <a:t>2020-21     Marc Fleming</a:t>
                </a:r>
              </a:p>
              <a:p>
                <a:pPr eaLnBrk="1" hangingPunct="1">
                  <a:spcAft>
                    <a:spcPts val="0"/>
                  </a:spcAft>
                </a:pPr>
                <a:r>
                  <a:rPr lang="en-US" altLang="en-US" sz="700" i="1" dirty="0">
                    <a:solidFill>
                      <a:srgbClr val="000000"/>
                    </a:solidFill>
                    <a:latin typeface="Arial Narrow" pitchFamily="34" charset="0"/>
                  </a:rPr>
                  <a:t>2019-20     Ty </a:t>
                </a:r>
                <a:r>
                  <a:rPr lang="en-US" altLang="en-US" sz="700" i="1" dirty="0" err="1">
                    <a:solidFill>
                      <a:srgbClr val="000000"/>
                    </a:solidFill>
                    <a:latin typeface="Arial Narrow" pitchFamily="34" charset="0"/>
                  </a:rPr>
                  <a:t>Zinkiewich</a:t>
                </a:r>
                <a:endParaRPr lang="en-US" altLang="en-US" sz="700" i="1" dirty="0">
                  <a:solidFill>
                    <a:srgbClr val="000000"/>
                  </a:solidFill>
                  <a:latin typeface="Arial Narrow" pitchFamily="34" charset="0"/>
                </a:endParaRPr>
              </a:p>
              <a:p>
                <a:pPr eaLnBrk="1" hangingPunct="1">
                  <a:spcAft>
                    <a:spcPts val="0"/>
                  </a:spcAft>
                </a:pPr>
                <a:r>
                  <a:rPr lang="en-US" altLang="en-US" sz="700" i="1" dirty="0">
                    <a:solidFill>
                      <a:srgbClr val="000000"/>
                    </a:solidFill>
                    <a:latin typeface="Arial Narrow" pitchFamily="34" charset="0"/>
                  </a:rPr>
                  <a:t>2017-18     Annmarie Lehner                                         2016-17     Dr. Robert Ike                                            2015-16     Melody </a:t>
                </a:r>
                <a:r>
                  <a:rPr lang="en-US" altLang="en-US" sz="700" i="1" dirty="0" err="1">
                    <a:solidFill>
                      <a:srgbClr val="000000"/>
                    </a:solidFill>
                    <a:latin typeface="Arial Narrow" pitchFamily="34" charset="0"/>
                  </a:rPr>
                  <a:t>Martenez</a:t>
                </a:r>
                <a:r>
                  <a:rPr lang="en-US" altLang="en-US" sz="700" i="1" dirty="0">
                    <a:solidFill>
                      <a:srgbClr val="000000"/>
                    </a:solidFill>
                    <a:latin typeface="Arial Narrow" pitchFamily="34" charset="0"/>
                  </a:rPr>
                  <a:t>-Davis                             2014-15     Dr. J. Kenneth Graham &amp; Casey </a:t>
                </a:r>
                <a:r>
                  <a:rPr lang="en-US" altLang="en-US" sz="700" i="1" dirty="0" err="1">
                    <a:solidFill>
                      <a:srgbClr val="000000"/>
                    </a:solidFill>
                    <a:latin typeface="Arial Narrow" pitchFamily="34" charset="0"/>
                  </a:rPr>
                  <a:t>Kosiorek</a:t>
                </a:r>
                <a:r>
                  <a:rPr lang="en-US" altLang="en-US" sz="700" i="1" dirty="0">
                    <a:solidFill>
                      <a:srgbClr val="000000"/>
                    </a:solidFill>
                    <a:latin typeface="Arial Narrow" pitchFamily="34" charset="0"/>
                  </a:rPr>
                  <a:t>                                         2013-14     Rhonda Steffen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2012-13     Shaun C. Nelms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2011-12     Marie A. </a:t>
                </a:r>
                <a:r>
                  <a:rPr lang="en-US" altLang="en-US" sz="700" i="1" dirty="0" err="1">
                    <a:solidFill>
                      <a:srgbClr val="000000"/>
                    </a:solidFill>
                    <a:latin typeface="Arial Narrow" pitchFamily="34" charset="0"/>
                  </a:rPr>
                  <a:t>Lapple</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2010-11     Gerald Bucklin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2009-10     Adele </a:t>
                </a:r>
                <a:r>
                  <a:rPr lang="en-US" altLang="en-US" sz="700" i="1" dirty="0" err="1">
                    <a:solidFill>
                      <a:srgbClr val="000000"/>
                    </a:solidFill>
                    <a:latin typeface="Arial Narrow" pitchFamily="34" charset="0"/>
                  </a:rPr>
                  <a:t>Bovard</a:t>
                </a:r>
                <a:r>
                  <a:rPr lang="en-US" altLang="en-US" sz="700" i="1" dirty="0">
                    <a:solidFill>
                      <a:srgbClr val="000000"/>
                    </a:solidFill>
                    <a:latin typeface="Arial Narrow" pitchFamily="34" charset="0"/>
                  </a:rPr>
                  <a:t> &amp; Timothy Terranova</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2008-09     Jo Anne </a:t>
                </a:r>
                <a:r>
                  <a:rPr lang="en-US" altLang="en-US" sz="700" i="1" dirty="0" err="1">
                    <a:solidFill>
                      <a:srgbClr val="000000"/>
                    </a:solidFill>
                    <a:latin typeface="Arial Narrow" pitchFamily="34" charset="0"/>
                  </a:rPr>
                  <a:t>Antonacci</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2007-08     David Paddock</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2006-07     James Fallon &amp; Tamara </a:t>
                </a:r>
                <a:r>
                  <a:rPr lang="en-US" altLang="en-US" sz="700" i="1" dirty="0" err="1">
                    <a:solidFill>
                      <a:srgbClr val="000000"/>
                    </a:solidFill>
                    <a:latin typeface="Arial Narrow" pitchFamily="34" charset="0"/>
                  </a:rPr>
                  <a:t>Lipke</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2004-05     Theresa </a:t>
                </a:r>
                <a:r>
                  <a:rPr lang="en-US" altLang="en-US" sz="700" i="1" dirty="0" err="1">
                    <a:solidFill>
                      <a:srgbClr val="000000"/>
                    </a:solidFill>
                    <a:latin typeface="Arial Narrow" pitchFamily="34" charset="0"/>
                  </a:rPr>
                  <a:t>Pulos</a:t>
                </a:r>
                <a:r>
                  <a:rPr lang="en-US" altLang="en-US" sz="700" i="1" dirty="0">
                    <a:solidFill>
                      <a:srgbClr val="000000"/>
                    </a:solidFill>
                    <a:latin typeface="Arial Narrow" pitchFamily="34" charset="0"/>
                  </a:rPr>
                  <a:t> &amp; Dr. Henry Peris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2003-04     Phillip Burrows &amp; Dr. Robert Collins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2002-03     Gary Lazenby</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2001-02     David </a:t>
                </a:r>
                <a:r>
                  <a:rPr lang="en-US" altLang="en-US" sz="700" i="1" dirty="0" err="1">
                    <a:solidFill>
                      <a:srgbClr val="000000"/>
                    </a:solidFill>
                    <a:latin typeface="Arial Narrow" pitchFamily="34" charset="0"/>
                  </a:rPr>
                  <a:t>Dimbleby</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2000-01     Michael Hagerman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1999-00     Dr. Helena Spring</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1998-99     Philip Chirico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1997-98     Susan Meier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1996-97     Dr. Louise </a:t>
                </a:r>
                <a:r>
                  <a:rPr lang="en-US" altLang="en-US" sz="700" i="1" dirty="0" err="1">
                    <a:solidFill>
                      <a:srgbClr val="000000"/>
                    </a:solidFill>
                    <a:latin typeface="Arial Narrow" pitchFamily="34" charset="0"/>
                  </a:rPr>
                  <a:t>Sheinman-Pask</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1995-96     Joanne </a:t>
                </a:r>
                <a:r>
                  <a:rPr lang="en-US" altLang="en-US" sz="700" i="1" dirty="0" err="1">
                    <a:solidFill>
                      <a:srgbClr val="000000"/>
                    </a:solidFill>
                    <a:latin typeface="Arial Narrow" pitchFamily="34" charset="0"/>
                  </a:rPr>
                  <a:t>Francione</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1994-95     Annette V. Moscato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1993-94     Anthony </a:t>
                </a:r>
                <a:r>
                  <a:rPr lang="en-US" altLang="en-US" sz="700" i="1" dirty="0" err="1">
                    <a:solidFill>
                      <a:srgbClr val="000000"/>
                    </a:solidFill>
                    <a:latin typeface="Arial Narrow" pitchFamily="34" charset="0"/>
                  </a:rPr>
                  <a:t>Giannavola</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1992-93     Mark Bower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1991-92     Dan </a:t>
                </a:r>
                <a:r>
                  <a:rPr lang="en-US" altLang="en-US" sz="700" i="1" dirty="0" err="1">
                    <a:solidFill>
                      <a:srgbClr val="000000"/>
                    </a:solidFill>
                    <a:latin typeface="Arial Narrow" pitchFamily="34" charset="0"/>
                  </a:rPr>
                  <a:t>Abballe</a:t>
                </a:r>
                <a:endParaRPr lang="en-US" altLang="en-US" sz="700" i="1" dirty="0">
                  <a:solidFill>
                    <a:srgbClr val="000000"/>
                  </a:solidFill>
                  <a:latin typeface="Arial Narrow" pitchFamily="34" charset="0"/>
                </a:endParaRPr>
              </a:p>
            </p:txBody>
          </p:sp>
          <p:sp>
            <p:nvSpPr>
              <p:cNvPr id="23" name="Text Box 26"/>
              <p:cNvSpPr txBox="1">
                <a:spLocks noChangeArrowheads="1"/>
              </p:cNvSpPr>
              <p:nvPr/>
            </p:nvSpPr>
            <p:spPr bwMode="auto">
              <a:xfrm>
                <a:off x="2498725" y="5814051"/>
                <a:ext cx="1968500" cy="3431709"/>
              </a:xfrm>
              <a:prstGeom prst="rect">
                <a:avLst/>
              </a:prstGeom>
              <a:solidFill>
                <a:srgbClr val="FFFFFF"/>
              </a:solidFill>
              <a:ln>
                <a:noFill/>
              </a:ln>
              <a:effectLst/>
              <a:extLst>
                <a:ext uri="{91240B29-F687-4f45-9708-019B960494DF}">
                  <a14:hiddenLine xmlns:a14="http://schemas.microsoft.com/office/drawing/2010/main" xmlns="" w="0"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Aft>
                    <a:spcPts val="600"/>
                  </a:spcAft>
                </a:pPr>
                <a:r>
                  <a:rPr lang="en-US" altLang="en-US" sz="800" b="1" i="1" u="sng" dirty="0">
                    <a:solidFill>
                      <a:srgbClr val="000000"/>
                    </a:solidFill>
                    <a:latin typeface="Arial Narrow" pitchFamily="34" charset="0"/>
                  </a:rPr>
                  <a:t>Curriculum Leader Award</a:t>
                </a:r>
              </a:p>
              <a:p>
                <a:pPr eaLnBrk="1" hangingPunct="1">
                  <a:spcAft>
                    <a:spcPts val="0"/>
                  </a:spcAft>
                </a:pPr>
                <a:r>
                  <a:rPr lang="en-US" altLang="en-US" sz="700" i="1" dirty="0">
                    <a:solidFill>
                      <a:srgbClr val="000000"/>
                    </a:solidFill>
                    <a:latin typeface="Arial Narrow" pitchFamily="34" charset="0"/>
                  </a:rPr>
                  <a:t>2020-21.    Jodie </a:t>
                </a:r>
                <a:r>
                  <a:rPr lang="en-US" altLang="en-US" sz="700" i="1" dirty="0" err="1">
                    <a:solidFill>
                      <a:srgbClr val="000000"/>
                    </a:solidFill>
                    <a:latin typeface="Arial Narrow" pitchFamily="34" charset="0"/>
                  </a:rPr>
                  <a:t>Verkey</a:t>
                </a:r>
                <a:endParaRPr lang="en-US" altLang="en-US" sz="700" i="1" dirty="0">
                  <a:solidFill>
                    <a:srgbClr val="000000"/>
                  </a:solidFill>
                  <a:latin typeface="Arial Narrow" pitchFamily="34" charset="0"/>
                </a:endParaRPr>
              </a:p>
              <a:p>
                <a:pPr eaLnBrk="1" hangingPunct="1">
                  <a:spcAft>
                    <a:spcPts val="0"/>
                  </a:spcAft>
                </a:pPr>
                <a:r>
                  <a:rPr lang="en-US" altLang="en-US" sz="700" i="1" dirty="0">
                    <a:solidFill>
                      <a:srgbClr val="000000"/>
                    </a:solidFill>
                    <a:latin typeface="Arial Narrow" pitchFamily="34" charset="0"/>
                  </a:rPr>
                  <a:t>2019-20     Dr. Michelle Ryan</a:t>
                </a:r>
              </a:p>
              <a:p>
                <a:pPr eaLnBrk="1" hangingPunct="1">
                  <a:spcAft>
                    <a:spcPts val="0"/>
                  </a:spcAft>
                </a:pPr>
                <a:r>
                  <a:rPr lang="en-US" altLang="en-US" sz="700" i="1">
                    <a:solidFill>
                      <a:srgbClr val="000000"/>
                    </a:solidFill>
                    <a:latin typeface="Arial Narrow" pitchFamily="34" charset="0"/>
                  </a:rPr>
                  <a:t>2018-19     </a:t>
                </a:r>
                <a:r>
                  <a:rPr lang="en-US" altLang="en-US" sz="700" i="1" dirty="0">
                    <a:solidFill>
                      <a:srgbClr val="000000"/>
                    </a:solidFill>
                    <a:latin typeface="Arial Narrow" pitchFamily="34" charset="0"/>
                  </a:rPr>
                  <a:t>Cara </a:t>
                </a:r>
                <a:r>
                  <a:rPr lang="en-US" altLang="en-US" sz="700" i="1" dirty="0" err="1">
                    <a:solidFill>
                      <a:srgbClr val="000000"/>
                    </a:solidFill>
                    <a:latin typeface="Arial Narrow" pitchFamily="34" charset="0"/>
                  </a:rPr>
                  <a:t>Montrois</a:t>
                </a:r>
                <a:r>
                  <a:rPr lang="en-US" altLang="en-US" sz="700" i="1" dirty="0">
                    <a:solidFill>
                      <a:srgbClr val="000000"/>
                    </a:solidFill>
                    <a:latin typeface="Arial Narrow" pitchFamily="34" charset="0"/>
                  </a:rPr>
                  <a:t> &amp; Melanie Ward    </a:t>
                </a:r>
              </a:p>
              <a:p>
                <a:pPr eaLnBrk="1" hangingPunct="1">
                  <a:spcAft>
                    <a:spcPts val="0"/>
                  </a:spcAft>
                </a:pPr>
                <a:r>
                  <a:rPr lang="en-US" altLang="en-US" sz="700" i="1" dirty="0">
                    <a:solidFill>
                      <a:srgbClr val="000000"/>
                    </a:solidFill>
                    <a:latin typeface="Arial Narrow" pitchFamily="34" charset="0"/>
                  </a:rPr>
                  <a:t>2017-18     Suzanne Pettifer                                           2016-17     Dr. Deborah Baker.                                      2015-16     Susan B. Pratt                                              2014-15     Dr. Renee Williams                                        2013-14     Marguerite Dimgba</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2012-13     Laura Orologio &amp; Linda </a:t>
                </a:r>
                <a:r>
                  <a:rPr lang="en-US" altLang="en-US" sz="700" i="1" dirty="0" err="1">
                    <a:solidFill>
                      <a:srgbClr val="000000"/>
                    </a:solidFill>
                    <a:latin typeface="Arial Narrow" pitchFamily="34" charset="0"/>
                  </a:rPr>
                  <a:t>Sykut</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2011-12     Jan </a:t>
                </a:r>
                <a:r>
                  <a:rPr lang="en-US" altLang="en-US" sz="700" i="1" dirty="0" err="1">
                    <a:solidFill>
                      <a:srgbClr val="000000"/>
                    </a:solidFill>
                    <a:latin typeface="Arial Narrow" pitchFamily="34" charset="0"/>
                  </a:rPr>
                  <a:t>Lutterbein</a:t>
                </a:r>
                <a:r>
                  <a:rPr lang="en-US" altLang="en-US" sz="700" i="1" dirty="0">
                    <a:solidFill>
                      <a:srgbClr val="000000"/>
                    </a:solidFill>
                    <a:latin typeface="Arial Narrow" pitchFamily="34" charset="0"/>
                  </a:rPr>
                  <a:t> &amp; Dr. </a:t>
                </a:r>
                <a:r>
                  <a:rPr lang="en-US" altLang="en-US" sz="700" i="1" dirty="0" err="1">
                    <a:solidFill>
                      <a:srgbClr val="000000"/>
                    </a:solidFill>
                    <a:latin typeface="Arial Narrow" pitchFamily="34" charset="0"/>
                  </a:rPr>
                  <a:t>Marijo</a:t>
                </a:r>
                <a:r>
                  <a:rPr lang="en-US" altLang="en-US" sz="700" i="1" dirty="0">
                    <a:solidFill>
                      <a:srgbClr val="000000"/>
                    </a:solidFill>
                    <a:latin typeface="Arial Narrow" pitchFamily="34" charset="0"/>
                  </a:rPr>
                  <a:t> Pearson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2010-11     Dr. Barbara Surash</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2009-10     Dr. Pamela Kissel</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2008-09     Dr. Anne Mitchell</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2007-08     Patricia </a:t>
                </a:r>
                <a:r>
                  <a:rPr lang="en-US" altLang="en-US" sz="700" i="1" dirty="0" err="1">
                    <a:solidFill>
                      <a:srgbClr val="000000"/>
                    </a:solidFill>
                    <a:latin typeface="Arial Narrow" pitchFamily="34" charset="0"/>
                  </a:rPr>
                  <a:t>Schucker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2006-07     Julie Barker &amp; Gene Mancuso  </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2004-05     Carol Goldsmith &amp; Barbara </a:t>
                </a:r>
                <a:r>
                  <a:rPr lang="en-US" altLang="en-US" sz="700" i="1" dirty="0" err="1">
                    <a:solidFill>
                      <a:srgbClr val="000000"/>
                    </a:solidFill>
                    <a:latin typeface="Arial Narrow" pitchFamily="34" charset="0"/>
                  </a:rPr>
                  <a:t>Tomasso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2003-04     Thomas Gallagher, Gail Langton </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                        &amp; Dr. Bernadette </a:t>
                </a:r>
                <a:r>
                  <a:rPr lang="en-US" altLang="en-US" sz="700" i="1" dirty="0" err="1">
                    <a:solidFill>
                      <a:srgbClr val="000000"/>
                    </a:solidFill>
                    <a:latin typeface="Arial Narrow" pitchFamily="34" charset="0"/>
                  </a:rPr>
                  <a:t>Skobjak</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2002-03     Linda </a:t>
                </a:r>
                <a:r>
                  <a:rPr lang="en-US" altLang="en-US" sz="700" i="1" dirty="0" err="1">
                    <a:solidFill>
                      <a:srgbClr val="000000"/>
                    </a:solidFill>
                    <a:latin typeface="Arial Narrow" pitchFamily="34" charset="0"/>
                  </a:rPr>
                  <a:t>Dinnocenzo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2001-02     Steve </a:t>
                </a:r>
                <a:r>
                  <a:rPr lang="en-US" altLang="en-US" sz="700" i="1" dirty="0" err="1">
                    <a:solidFill>
                      <a:srgbClr val="000000"/>
                    </a:solidFill>
                    <a:latin typeface="Arial Narrow" pitchFamily="34" charset="0"/>
                  </a:rPr>
                  <a:t>Walts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2000-01     Cyndi </a:t>
                </a:r>
                <a:r>
                  <a:rPr lang="en-US" altLang="en-US" sz="700" i="1" dirty="0" err="1">
                    <a:solidFill>
                      <a:srgbClr val="000000"/>
                    </a:solidFill>
                    <a:latin typeface="Arial Narrow" pitchFamily="34" charset="0"/>
                  </a:rPr>
                  <a:t>Besig</a:t>
                </a:r>
                <a:r>
                  <a:rPr lang="en-US" altLang="en-US" sz="700" i="1" dirty="0">
                    <a:solidFill>
                      <a:srgbClr val="000000"/>
                    </a:solidFill>
                    <a:latin typeface="Arial Narrow" pitchFamily="34" charset="0"/>
                  </a:rPr>
                  <a:t> &amp; Edward Paulsen Jr.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1999-00     Linda Swanson &amp; Jan Taylor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1998-99     Robert Kendall &amp; Richard Stein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1997-98     Sheila Reynolds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1996-97     Carol Goldsmith</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1995-96     Holly Jones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1994-95     Dr. Judith H. Howard</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1993-94     Jean Slattery</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1992-93     Mary Alice Price &amp; Jean </a:t>
                </a:r>
                <a:r>
                  <a:rPr lang="en-US" altLang="en-US" sz="700" i="1" dirty="0" err="1">
                    <a:solidFill>
                      <a:srgbClr val="000000"/>
                    </a:solidFill>
                    <a:latin typeface="Arial Narrow" pitchFamily="34" charset="0"/>
                  </a:rPr>
                  <a:t>Simeone</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1991-92     Dr. Meg Keller-Cogan/Marsha Stevens</a:t>
                </a:r>
              </a:p>
            </p:txBody>
          </p:sp>
          <p:sp>
            <p:nvSpPr>
              <p:cNvPr id="24" name="Text Box 27"/>
              <p:cNvSpPr txBox="1">
                <a:spLocks noChangeArrowheads="1"/>
              </p:cNvSpPr>
              <p:nvPr/>
            </p:nvSpPr>
            <p:spPr bwMode="auto">
              <a:xfrm>
                <a:off x="4816475" y="5882385"/>
                <a:ext cx="1600200" cy="3339376"/>
              </a:xfrm>
              <a:prstGeom prst="rect">
                <a:avLst/>
              </a:prstGeom>
              <a:solidFill>
                <a:srgbClr val="FFFFFF"/>
              </a:solidFill>
              <a:ln>
                <a:noFill/>
              </a:ln>
              <a:effectLst/>
              <a:extLst>
                <a:ext uri="{91240B29-F687-4f45-9708-019B960494DF}">
                  <a14:hiddenLine xmlns:a14="http://schemas.microsoft.com/office/drawing/2010/main" xmlns="" w="0"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txBody>
              <a:bodyPr lIns="0" tIns="0" rIns="0" bIns="0">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Aft>
                    <a:spcPts val="600"/>
                  </a:spcAft>
                </a:pPr>
                <a:r>
                  <a:rPr lang="en-US" altLang="en-US" sz="800" b="1" i="1" u="sng" dirty="0">
                    <a:solidFill>
                      <a:srgbClr val="000000"/>
                    </a:solidFill>
                    <a:latin typeface="Arial Narrow" pitchFamily="34" charset="0"/>
                  </a:rPr>
                  <a:t>Sister Edwardine Weaver </a:t>
                </a:r>
                <a:br>
                  <a:rPr lang="en-US" altLang="en-US" sz="800" b="1" i="1" u="sng" dirty="0">
                    <a:solidFill>
                      <a:srgbClr val="000000"/>
                    </a:solidFill>
                    <a:latin typeface="Arial Narrow" pitchFamily="34" charset="0"/>
                  </a:rPr>
                </a:br>
                <a:r>
                  <a:rPr lang="en-US" altLang="en-US" sz="800" b="1" i="1" u="sng" dirty="0">
                    <a:solidFill>
                      <a:srgbClr val="000000"/>
                    </a:solidFill>
                    <a:latin typeface="Arial Narrow" pitchFamily="34" charset="0"/>
                  </a:rPr>
                  <a:t>Service to Education Award</a:t>
                </a:r>
              </a:p>
              <a:p>
                <a:pPr eaLnBrk="1" hangingPunct="1">
                  <a:spcAft>
                    <a:spcPts val="0"/>
                  </a:spcAft>
                </a:pPr>
                <a:r>
                  <a:rPr lang="en-US" altLang="en-US" sz="700" i="1" dirty="0">
                    <a:solidFill>
                      <a:srgbClr val="000000"/>
                    </a:solidFill>
                    <a:latin typeface="Arial Narrow" pitchFamily="34" charset="0"/>
                  </a:rPr>
                  <a:t>2020-21     Laurie Hopkin-Halbert</a:t>
                </a:r>
              </a:p>
              <a:p>
                <a:pPr eaLnBrk="1" hangingPunct="1">
                  <a:spcAft>
                    <a:spcPts val="0"/>
                  </a:spcAft>
                </a:pPr>
                <a:r>
                  <a:rPr lang="en-US" altLang="en-US" sz="700" i="1" dirty="0">
                    <a:solidFill>
                      <a:srgbClr val="000000"/>
                    </a:solidFill>
                    <a:latin typeface="Arial Narrow" pitchFamily="34" charset="0"/>
                  </a:rPr>
                  <a:t>2019-20     Dr. Jennifer McMahon</a:t>
                </a:r>
              </a:p>
              <a:p>
                <a:pPr eaLnBrk="1" hangingPunct="1">
                  <a:spcAft>
                    <a:spcPts val="0"/>
                  </a:spcAft>
                </a:pPr>
                <a:r>
                  <a:rPr lang="en-US" altLang="en-US" sz="700" i="1" dirty="0">
                    <a:solidFill>
                      <a:srgbClr val="000000"/>
                    </a:solidFill>
                    <a:latin typeface="Arial Narrow" pitchFamily="34" charset="0"/>
                  </a:rPr>
                  <a:t>2018-19     Robert </a:t>
                </a:r>
                <a:r>
                  <a:rPr lang="en-US" altLang="en-US" sz="700" i="1" dirty="0" err="1">
                    <a:solidFill>
                      <a:srgbClr val="000000"/>
                    </a:solidFill>
                    <a:latin typeface="Arial Narrow" pitchFamily="34" charset="0"/>
                  </a:rPr>
                  <a:t>McKeveny</a:t>
                </a:r>
                <a:endParaRPr lang="en-US" altLang="en-US" sz="700" i="1" dirty="0">
                  <a:solidFill>
                    <a:srgbClr val="000000"/>
                  </a:solidFill>
                  <a:latin typeface="Arial Narrow" pitchFamily="34" charset="0"/>
                </a:endParaRPr>
              </a:p>
              <a:p>
                <a:pPr eaLnBrk="1" hangingPunct="1">
                  <a:spcAft>
                    <a:spcPts val="0"/>
                  </a:spcAft>
                </a:pPr>
                <a:r>
                  <a:rPr lang="en-US" altLang="en-US" sz="700" i="1" dirty="0">
                    <a:solidFill>
                      <a:srgbClr val="000000"/>
                    </a:solidFill>
                    <a:latin typeface="Arial Narrow" pitchFamily="34" charset="0"/>
                  </a:rPr>
                  <a:t>2017-18     Jay </a:t>
                </a:r>
                <a:r>
                  <a:rPr lang="en-US" altLang="en-US" sz="700" i="1" dirty="0" err="1">
                    <a:solidFill>
                      <a:srgbClr val="000000"/>
                    </a:solidFill>
                    <a:latin typeface="Arial Narrow" pitchFamily="34" charset="0"/>
                  </a:rPr>
                  <a:t>Roscup</a:t>
                </a:r>
                <a:r>
                  <a:rPr lang="en-US" altLang="en-US" sz="700" i="1" dirty="0">
                    <a:solidFill>
                      <a:srgbClr val="000000"/>
                    </a:solidFill>
                    <a:latin typeface="Arial Narrow" pitchFamily="34" charset="0"/>
                  </a:rPr>
                  <a:t> &amp; </a:t>
                </a:r>
                <a:r>
                  <a:rPr lang="en-US" altLang="en-US" sz="700" i="1" dirty="0" err="1">
                    <a:solidFill>
                      <a:srgbClr val="000000"/>
                    </a:solidFill>
                    <a:latin typeface="Arial Narrow" pitchFamily="34" charset="0"/>
                  </a:rPr>
                  <a:t>Deserie</a:t>
                </a:r>
                <a:r>
                  <a:rPr lang="en-US" altLang="en-US" sz="700" i="1" dirty="0">
                    <a:solidFill>
                      <a:srgbClr val="000000"/>
                    </a:solidFill>
                    <a:latin typeface="Arial Narrow" pitchFamily="34" charset="0"/>
                  </a:rPr>
                  <a:t> Richmond                             2016-17     Michael Crumb                             2015-16     Gerald Maar                               2014-15     Mark </a:t>
                </a:r>
                <a:r>
                  <a:rPr lang="en-US" altLang="en-US" sz="700" i="1" dirty="0" err="1">
                    <a:solidFill>
                      <a:srgbClr val="000000"/>
                    </a:solidFill>
                    <a:latin typeface="Arial Narrow" pitchFamily="34" charset="0"/>
                  </a:rPr>
                  <a:t>Kokanovich</a:t>
                </a:r>
                <a:r>
                  <a:rPr lang="en-US" altLang="en-US" sz="700" i="1" dirty="0">
                    <a:solidFill>
                      <a:srgbClr val="000000"/>
                    </a:solidFill>
                    <a:latin typeface="Arial Narrow" pitchFamily="34" charset="0"/>
                  </a:rPr>
                  <a:t>                       2013-14     Carol </a:t>
                </a:r>
                <a:r>
                  <a:rPr lang="en-US" altLang="en-US" sz="700" i="1" dirty="0" err="1">
                    <a:solidFill>
                      <a:srgbClr val="000000"/>
                    </a:solidFill>
                    <a:latin typeface="Arial Narrow" pitchFamily="34" charset="0"/>
                  </a:rPr>
                  <a:t>Stehm</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2012-13     John </a:t>
                </a:r>
                <a:r>
                  <a:rPr lang="en-US" altLang="en-US" sz="700" i="1" dirty="0" err="1">
                    <a:solidFill>
                      <a:srgbClr val="000000"/>
                    </a:solidFill>
                    <a:latin typeface="Arial Narrow" pitchFamily="34" charset="0"/>
                  </a:rPr>
                  <a:t>Campolieto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2011-12     Joseph A. Kelly</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2010-11     Steven Denaker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2009-10     Agnes Seneway</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2008-09     Jody Siegle</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2007-08     Dr. William Hayes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2006-07     Richard </a:t>
                </a:r>
                <a:r>
                  <a:rPr lang="en-US" altLang="en-US" sz="700" i="1" dirty="0" err="1">
                    <a:solidFill>
                      <a:srgbClr val="000000"/>
                    </a:solidFill>
                    <a:latin typeface="Arial Narrow" pitchFamily="34" charset="0"/>
                  </a:rPr>
                  <a:t>Kaplun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2003-04     Janet Gibbons</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2002-03     Lea Levin</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2001-02     Judy Wadsworth</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2000-01     Dr. Edwardine Weaver, RSM</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1999-00     Sandra Voigt</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1998-99     Annalisa Allegro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1997-98     Dr. Peter Knapp</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1996-97     Dr. Edwardine Weaver, RSM</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1995-96     Linda Krieger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1994-95     Dr. Howard Maffucci</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1993-94     Nancy </a:t>
                </a:r>
                <a:r>
                  <a:rPr lang="en-US" altLang="en-US" sz="700" i="1" dirty="0" err="1">
                    <a:solidFill>
                      <a:srgbClr val="000000"/>
                    </a:solidFill>
                    <a:latin typeface="Arial Narrow" pitchFamily="34" charset="0"/>
                  </a:rPr>
                  <a:t>Piccarreto</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1992-93     John Cooper</a:t>
                </a:r>
                <a:br>
                  <a:rPr lang="en-US" altLang="en-US" sz="700" i="1" dirty="0">
                    <a:solidFill>
                      <a:srgbClr val="000000"/>
                    </a:solidFill>
                    <a:latin typeface="Arial Narrow" pitchFamily="34" charset="0"/>
                  </a:rPr>
                </a:br>
                <a:r>
                  <a:rPr lang="en-US" altLang="en-US" sz="700" i="1" dirty="0">
                    <a:solidFill>
                      <a:srgbClr val="000000"/>
                    </a:solidFill>
                    <a:latin typeface="Arial Narrow" pitchFamily="34" charset="0"/>
                  </a:rPr>
                  <a:t>1991-92     Wanda Ward	</a:t>
                </a:r>
                <a:endParaRPr lang="en-US" altLang="en-US" sz="700" dirty="0">
                  <a:latin typeface="Arial Narrow" pitchFamily="34" charset="0"/>
                </a:endParaRPr>
              </a:p>
            </p:txBody>
          </p:sp>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4838</TotalTime>
  <Words>1103</Words>
  <Application>Microsoft Macintosh PowerPoint</Application>
  <PresentationFormat>On-screen Show (4:3)</PresentationFormat>
  <Paragraphs>109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Narrow</vt:lpstr>
      <vt:lpstr>Bell MT</vt:lpstr>
      <vt:lpstr>Calibri</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Janet Morris</cp:lastModifiedBy>
  <cp:revision>469</cp:revision>
  <cp:lastPrinted>2016-10-13T20:52:09Z</cp:lastPrinted>
  <dcterms:created xsi:type="dcterms:W3CDTF">2011-09-25T15:12:48Z</dcterms:created>
  <dcterms:modified xsi:type="dcterms:W3CDTF">2021-08-15T18:27:34Z</dcterms:modified>
</cp:coreProperties>
</file>